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82" r:id="rId3"/>
    <p:sldId id="285" r:id="rId4"/>
    <p:sldId id="300" r:id="rId5"/>
    <p:sldId id="283" r:id="rId6"/>
    <p:sldId id="257" r:id="rId7"/>
    <p:sldId id="299" r:id="rId8"/>
    <p:sldId id="286" r:id="rId9"/>
    <p:sldId id="287" r:id="rId10"/>
    <p:sldId id="301" r:id="rId11"/>
    <p:sldId id="291" r:id="rId12"/>
    <p:sldId id="302" r:id="rId13"/>
    <p:sldId id="292" r:id="rId14"/>
    <p:sldId id="288" r:id="rId15"/>
    <p:sldId id="303" r:id="rId16"/>
    <p:sldId id="293" r:id="rId17"/>
    <p:sldId id="304" r:id="rId18"/>
    <p:sldId id="289" r:id="rId19"/>
    <p:sldId id="290" r:id="rId20"/>
    <p:sldId id="306" r:id="rId21"/>
    <p:sldId id="305" r:id="rId22"/>
    <p:sldId id="294" r:id="rId23"/>
    <p:sldId id="296" r:id="rId24"/>
    <p:sldId id="258" r:id="rId25"/>
    <p:sldId id="259" r:id="rId26"/>
    <p:sldId id="307" r:id="rId27"/>
    <p:sldId id="260" r:id="rId28"/>
    <p:sldId id="308" r:id="rId29"/>
    <p:sldId id="261" r:id="rId30"/>
    <p:sldId id="309" r:id="rId31"/>
    <p:sldId id="310" r:id="rId32"/>
    <p:sldId id="311" r:id="rId33"/>
    <p:sldId id="263" r:id="rId34"/>
    <p:sldId id="312" r:id="rId35"/>
    <p:sldId id="265" r:id="rId36"/>
    <p:sldId id="313" r:id="rId37"/>
    <p:sldId id="314" r:id="rId38"/>
    <p:sldId id="315" r:id="rId39"/>
    <p:sldId id="316" r:id="rId40"/>
    <p:sldId id="317" r:id="rId41"/>
    <p:sldId id="318" r:id="rId42"/>
    <p:sldId id="319" r:id="rId43"/>
    <p:sldId id="268" r:id="rId44"/>
    <p:sldId id="269" r:id="rId45"/>
    <p:sldId id="264" r:id="rId46"/>
    <p:sldId id="320" r:id="rId47"/>
    <p:sldId id="266" r:id="rId48"/>
  </p:sldIdLst>
  <p:sldSz cx="9144000" cy="5143500" type="screen16x9"/>
  <p:notesSz cx="6858000" cy="9144000"/>
  <p:embeddedFontLst>
    <p:embeddedFont>
      <p:font typeface="DM Sans" pitchFamily="2" charset="0"/>
      <p:regular r:id="rId50"/>
      <p:bold r:id="rId51"/>
      <p:italic r:id="rId52"/>
      <p:boldItalic r:id="rId53"/>
    </p:embeddedFont>
    <p:embeddedFont>
      <p:font typeface="Lato" panose="020F0502020204030203"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4E7EB"/>
    <a:srgbClr val="0000FF"/>
    <a:srgbClr val="FF2F05"/>
    <a:srgbClr val="21212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B3C391-2624-41F6-B512-A9515894009B}">
  <a:tblStyle styleId="{7EB3C391-2624-41F6-B512-A951589400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69" y="264"/>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8F307F45-E5CE-3798-ABDA-733819A0E802}"/>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AC392D4E-7112-A07A-BD54-D5F6A341CA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4F436ABE-4296-691A-0A71-540EEBBF98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9870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6A0B4E00-DABA-DA39-074F-19E3E918763D}"/>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2A86A9C2-C628-ECF6-F69A-01B7472071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6EE2832E-50D6-1ABC-A082-710C423F1A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Aft>
                <a:spcPts val="1200"/>
              </a:spcAft>
            </a:pPr>
            <a:r>
              <a:rPr lang="en-US" b="0" i="0" dirty="0">
                <a:effectLst/>
                <a:latin typeface="DM Sans" pitchFamily="2" charset="0"/>
              </a:rPr>
              <a:t>The method in the second row, third column of the image corresponds to </a:t>
            </a:r>
            <a:r>
              <a:rPr lang="en-US" b="1" i="0" dirty="0">
                <a:effectLst/>
                <a:latin typeface="DM Sans" pitchFamily="2" charset="0"/>
              </a:rPr>
              <a:t>isotropic scaling with padding</a:t>
            </a:r>
            <a:r>
              <a:rPr lang="en-US" b="0" i="0" dirty="0">
                <a:effectLst/>
                <a:latin typeface="DM Sans" pitchFamily="2" charset="0"/>
              </a:rPr>
              <a:t>. This approach involves the following steps:</a:t>
            </a:r>
          </a:p>
          <a:p>
            <a:pPr algn="l">
              <a:spcAft>
                <a:spcPts val="1200"/>
              </a:spcAft>
              <a:buFont typeface="+mj-lt"/>
              <a:buAutoNum type="arabicPeriod"/>
            </a:pPr>
            <a:r>
              <a:rPr lang="en-US" b="1" i="0" dirty="0">
                <a:effectLst/>
                <a:latin typeface="DM Sans" pitchFamily="2" charset="0"/>
              </a:rPr>
              <a:t>Bounding Box Expansion</a:t>
            </a:r>
            <a:r>
              <a:rPr lang="en-US" b="0" i="0" dirty="0">
                <a:effectLst/>
                <a:latin typeface="DM Sans" pitchFamily="2" charset="0"/>
              </a:rPr>
              <a:t>: The bounding box of the region proposal is expanded to form a square by adding padding around the edges. This ensures the aspect ratio is preserved.</a:t>
            </a:r>
          </a:p>
          <a:p>
            <a:pPr algn="l">
              <a:spcAft>
                <a:spcPts val="1200"/>
              </a:spcAft>
              <a:buFont typeface="+mj-lt"/>
              <a:buAutoNum type="arabicPeriod"/>
            </a:pPr>
            <a:r>
              <a:rPr lang="en-US" b="1" i="0" dirty="0">
                <a:effectLst/>
                <a:latin typeface="DM Sans" pitchFamily="2" charset="0"/>
              </a:rPr>
              <a:t>Context Inclusion</a:t>
            </a:r>
            <a:r>
              <a:rPr lang="en-US" b="0" i="0" dirty="0">
                <a:effectLst/>
                <a:latin typeface="DM Sans" pitchFamily="2" charset="0"/>
              </a:rPr>
              <a:t>: The padding includes a fixed number of pixels (e.g., 16) to retain some contextual information around the object.</a:t>
            </a:r>
          </a:p>
          <a:p>
            <a:pPr algn="l">
              <a:spcAft>
                <a:spcPts val="1200"/>
              </a:spcAft>
              <a:buFont typeface="+mj-lt"/>
              <a:buAutoNum type="arabicPeriod"/>
            </a:pPr>
            <a:r>
              <a:rPr lang="en-US" b="1" i="0" dirty="0">
                <a:effectLst/>
                <a:latin typeface="DM Sans" pitchFamily="2" charset="0"/>
              </a:rPr>
              <a:t>Resizing</a:t>
            </a:r>
            <a:r>
              <a:rPr lang="en-US" b="0" i="0" dirty="0">
                <a:effectLst/>
                <a:latin typeface="DM Sans" pitchFamily="2" charset="0"/>
              </a:rPr>
              <a:t>: The expanded square region is then resized </a:t>
            </a:r>
            <a:r>
              <a:rPr lang="en-US" b="0" i="0" dirty="0" err="1">
                <a:effectLst/>
                <a:latin typeface="DM Sans" pitchFamily="2" charset="0"/>
              </a:rPr>
              <a:t>isotropically</a:t>
            </a:r>
            <a:r>
              <a:rPr lang="en-US" b="0" i="0" dirty="0">
                <a:effectLst/>
                <a:latin typeface="DM Sans" pitchFamily="2" charset="0"/>
              </a:rPr>
              <a:t> to the fixed input size required by the CNN (e.g., 227×227 pixels).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3894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8A472649-2FB4-FEDC-BEE4-7B5525365022}"/>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3FAF698B-821F-22E7-A5F7-8CFDA4652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A8B8EC66-CF38-A251-C902-B2A30DFEF1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7348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4D5894AD-5028-8FB5-402C-15D3FAB0E1DF}"/>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6EE4AA4C-E282-215F-8993-2457CBB4AB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1DFE8C5E-172A-BFB8-BFD1-E0EFB361EB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25883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724EA323-5A4B-6F64-1F12-EF5B9F704DB2}"/>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E3027E9C-D9BC-87C6-E636-59BC40B2A2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BF60060E-7C3A-440A-6A7E-76C43D14BB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42998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C340AF04-373D-30B4-3CF6-1CD2837E6B2B}"/>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4699C294-497C-8248-82D3-D55376AFB9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AC4721CF-8FCB-68F1-343C-4BC5C141E4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03154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6BC2AA9B-2813-8B90-6E2D-9C527396C388}"/>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8390C9D5-8AE3-59D4-1364-AA54AD0B37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56646F0B-BFF5-6499-D0AA-2BE4CB9F34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Aft>
                <a:spcPts val="1200"/>
              </a:spcAft>
            </a:pPr>
            <a:r>
              <a:rPr lang="en-US" b="0" i="0" dirty="0">
                <a:effectLst/>
                <a:latin typeface="DM Sans" pitchFamily="2" charset="0"/>
              </a:rPr>
              <a:t>The method in the second row, third column of the image corresponds to </a:t>
            </a:r>
            <a:r>
              <a:rPr lang="en-US" b="1" i="0" dirty="0">
                <a:effectLst/>
                <a:latin typeface="DM Sans" pitchFamily="2" charset="0"/>
              </a:rPr>
              <a:t>isotropic scaling with padding</a:t>
            </a:r>
            <a:r>
              <a:rPr lang="en-US" b="0" i="0" dirty="0">
                <a:effectLst/>
                <a:latin typeface="DM Sans" pitchFamily="2" charset="0"/>
              </a:rPr>
              <a:t>. This approach involves the following steps:</a:t>
            </a:r>
          </a:p>
          <a:p>
            <a:pPr algn="l">
              <a:spcAft>
                <a:spcPts val="1200"/>
              </a:spcAft>
              <a:buFont typeface="+mj-lt"/>
              <a:buAutoNum type="arabicPeriod"/>
            </a:pPr>
            <a:r>
              <a:rPr lang="en-US" b="1" i="0" dirty="0">
                <a:effectLst/>
                <a:latin typeface="DM Sans" pitchFamily="2" charset="0"/>
              </a:rPr>
              <a:t>Bounding Box Expansion</a:t>
            </a:r>
            <a:r>
              <a:rPr lang="en-US" b="0" i="0" dirty="0">
                <a:effectLst/>
                <a:latin typeface="DM Sans" pitchFamily="2" charset="0"/>
              </a:rPr>
              <a:t>: The bounding box of the region proposal is expanded to form a square by adding padding around the edges. This ensures the aspect ratio is preserved.</a:t>
            </a:r>
          </a:p>
          <a:p>
            <a:pPr algn="l">
              <a:spcAft>
                <a:spcPts val="1200"/>
              </a:spcAft>
              <a:buFont typeface="+mj-lt"/>
              <a:buAutoNum type="arabicPeriod"/>
            </a:pPr>
            <a:r>
              <a:rPr lang="en-US" b="1" i="0" dirty="0">
                <a:effectLst/>
                <a:latin typeface="DM Sans" pitchFamily="2" charset="0"/>
              </a:rPr>
              <a:t>Context Inclusion</a:t>
            </a:r>
            <a:r>
              <a:rPr lang="en-US" b="0" i="0" dirty="0">
                <a:effectLst/>
                <a:latin typeface="DM Sans" pitchFamily="2" charset="0"/>
              </a:rPr>
              <a:t>: The padding includes a fixed number of pixels (e.g., 16) to retain some contextual information around the object.</a:t>
            </a:r>
          </a:p>
          <a:p>
            <a:pPr algn="l">
              <a:spcAft>
                <a:spcPts val="1200"/>
              </a:spcAft>
              <a:buFont typeface="+mj-lt"/>
              <a:buAutoNum type="arabicPeriod"/>
            </a:pPr>
            <a:r>
              <a:rPr lang="en-US" b="1" i="0" dirty="0">
                <a:effectLst/>
                <a:latin typeface="DM Sans" pitchFamily="2" charset="0"/>
              </a:rPr>
              <a:t>Resizing</a:t>
            </a:r>
            <a:r>
              <a:rPr lang="en-US" b="0" i="0" dirty="0">
                <a:effectLst/>
                <a:latin typeface="DM Sans" pitchFamily="2" charset="0"/>
              </a:rPr>
              <a:t>: The expanded square region is then resized </a:t>
            </a:r>
            <a:r>
              <a:rPr lang="en-US" b="0" i="0" dirty="0" err="1">
                <a:effectLst/>
                <a:latin typeface="DM Sans" pitchFamily="2" charset="0"/>
              </a:rPr>
              <a:t>isotropically</a:t>
            </a:r>
            <a:r>
              <a:rPr lang="en-US" b="0" i="0" dirty="0">
                <a:effectLst/>
                <a:latin typeface="DM Sans" pitchFamily="2" charset="0"/>
              </a:rPr>
              <a:t> to the fixed input size required by the CNN (e.g., 227×227 pixels).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63623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CC29C90E-F6B1-DC20-931D-37FB4462113E}"/>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F6B12947-5605-B5AA-C697-7FCD6E3896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0CD9FC5E-32B2-5BDE-38F7-6C26D7E508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75870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C4ED11C8-2C1F-CAE0-29A6-5DFCD7D11C4D}"/>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A607F921-69B0-93D4-3F36-8DD1DF16FC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07DB8365-17B1-675F-3698-48E105C39F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99040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7D009FF3-966E-F1A2-DED0-69F073DF4450}"/>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2A16F8FB-4CE0-29AC-5608-3CEE2140F0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2073277A-6D2A-9A03-306F-2364F144C2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6132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1B0FDD68-5E56-D0A1-AC71-13D4311A6DC4}"/>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DB27AAE3-8C93-D844-B860-43235CE401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59A4F9A6-A3A3-EABD-00CD-C5EB341084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5026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00DEE8CA-64FE-0510-16D4-DA2D2236D604}"/>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09C393A2-3328-F73C-6A6E-E69F3F666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3D757C7D-0AE0-D867-6028-B574DFE01A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9730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B5274A8F-6BFF-51A7-9253-CB7423FED007}"/>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4531D783-2EEC-4B49-84DF-54DC72D81E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EB77ED0D-FF95-B4C7-BF29-6EE5729CB6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Aft>
                <a:spcPts val="1200"/>
              </a:spcAft>
            </a:pPr>
            <a:r>
              <a:rPr lang="en-US" b="0" i="0" dirty="0">
                <a:effectLst/>
                <a:latin typeface="DM Sans" pitchFamily="2" charset="0"/>
              </a:rPr>
              <a:t>The method in the second row, third column of the image corresponds to </a:t>
            </a:r>
            <a:r>
              <a:rPr lang="en-US" b="1" i="0" dirty="0">
                <a:effectLst/>
                <a:latin typeface="DM Sans" pitchFamily="2" charset="0"/>
              </a:rPr>
              <a:t>isotropic scaling with padding</a:t>
            </a:r>
            <a:r>
              <a:rPr lang="en-US" b="0" i="0" dirty="0">
                <a:effectLst/>
                <a:latin typeface="DM Sans" pitchFamily="2" charset="0"/>
              </a:rPr>
              <a:t>. This approach involves the following steps:</a:t>
            </a:r>
          </a:p>
          <a:p>
            <a:pPr algn="l">
              <a:spcAft>
                <a:spcPts val="1200"/>
              </a:spcAft>
              <a:buFont typeface="+mj-lt"/>
              <a:buAutoNum type="arabicPeriod"/>
            </a:pPr>
            <a:r>
              <a:rPr lang="en-US" b="1" i="0" dirty="0">
                <a:effectLst/>
                <a:latin typeface="DM Sans" pitchFamily="2" charset="0"/>
              </a:rPr>
              <a:t>Bounding Box Expansion</a:t>
            </a:r>
            <a:r>
              <a:rPr lang="en-US" b="0" i="0" dirty="0">
                <a:effectLst/>
                <a:latin typeface="DM Sans" pitchFamily="2" charset="0"/>
              </a:rPr>
              <a:t>: The bounding box of the region proposal is expanded to form a square by adding padding around the edges. This ensures the aspect ratio is preserved.</a:t>
            </a:r>
          </a:p>
          <a:p>
            <a:pPr algn="l">
              <a:spcAft>
                <a:spcPts val="1200"/>
              </a:spcAft>
              <a:buFont typeface="+mj-lt"/>
              <a:buAutoNum type="arabicPeriod"/>
            </a:pPr>
            <a:r>
              <a:rPr lang="en-US" b="1" i="0" dirty="0">
                <a:effectLst/>
                <a:latin typeface="DM Sans" pitchFamily="2" charset="0"/>
              </a:rPr>
              <a:t>Context Inclusion</a:t>
            </a:r>
            <a:r>
              <a:rPr lang="en-US" b="0" i="0" dirty="0">
                <a:effectLst/>
                <a:latin typeface="DM Sans" pitchFamily="2" charset="0"/>
              </a:rPr>
              <a:t>: The padding includes a fixed number of pixels (e.g., 16) to retain some contextual information around the object.</a:t>
            </a:r>
          </a:p>
          <a:p>
            <a:pPr algn="l">
              <a:spcAft>
                <a:spcPts val="1200"/>
              </a:spcAft>
              <a:buFont typeface="+mj-lt"/>
              <a:buAutoNum type="arabicPeriod"/>
            </a:pPr>
            <a:r>
              <a:rPr lang="en-US" b="1" i="0" dirty="0">
                <a:effectLst/>
                <a:latin typeface="DM Sans" pitchFamily="2" charset="0"/>
              </a:rPr>
              <a:t>Resizing</a:t>
            </a:r>
            <a:r>
              <a:rPr lang="en-US" b="0" i="0" dirty="0">
                <a:effectLst/>
                <a:latin typeface="DM Sans" pitchFamily="2" charset="0"/>
              </a:rPr>
              <a:t>: The expanded square region is then resized </a:t>
            </a:r>
            <a:r>
              <a:rPr lang="en-US" b="0" i="0" dirty="0" err="1">
                <a:effectLst/>
                <a:latin typeface="DM Sans" pitchFamily="2" charset="0"/>
              </a:rPr>
              <a:t>isotropically</a:t>
            </a:r>
            <a:r>
              <a:rPr lang="en-US" b="0" i="0" dirty="0">
                <a:effectLst/>
                <a:latin typeface="DM Sans" pitchFamily="2" charset="0"/>
              </a:rPr>
              <a:t> to the fixed input size required by the CNN (e.g., 227×227 pixels).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15289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6558FA2B-B853-EE7E-0554-157CC233D3AB}"/>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7C4B6704-0BF9-5504-316D-18C538E3B7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1F5227B7-8D1C-43BB-B420-4F662EB17B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Aft>
                <a:spcPts val="1200"/>
              </a:spcAft>
            </a:pPr>
            <a:r>
              <a:rPr lang="en-US" b="0" i="0" dirty="0">
                <a:effectLst/>
                <a:latin typeface="DM Sans" pitchFamily="2" charset="0"/>
              </a:rPr>
              <a:t>The method in the second row, third column of the image corresponds to </a:t>
            </a:r>
            <a:r>
              <a:rPr lang="en-US" b="1" i="0" dirty="0">
                <a:effectLst/>
                <a:latin typeface="DM Sans" pitchFamily="2" charset="0"/>
              </a:rPr>
              <a:t>isotropic scaling with padding</a:t>
            </a:r>
            <a:r>
              <a:rPr lang="en-US" b="0" i="0" dirty="0">
                <a:effectLst/>
                <a:latin typeface="DM Sans" pitchFamily="2" charset="0"/>
              </a:rPr>
              <a:t>. This approach involves the following steps:</a:t>
            </a:r>
          </a:p>
          <a:p>
            <a:pPr algn="l">
              <a:spcAft>
                <a:spcPts val="1200"/>
              </a:spcAft>
              <a:buFont typeface="+mj-lt"/>
              <a:buAutoNum type="arabicPeriod"/>
            </a:pPr>
            <a:r>
              <a:rPr lang="en-US" b="1" i="0" dirty="0">
                <a:effectLst/>
                <a:latin typeface="DM Sans" pitchFamily="2" charset="0"/>
              </a:rPr>
              <a:t>Bounding Box Expansion</a:t>
            </a:r>
            <a:r>
              <a:rPr lang="en-US" b="0" i="0" dirty="0">
                <a:effectLst/>
                <a:latin typeface="DM Sans" pitchFamily="2" charset="0"/>
              </a:rPr>
              <a:t>: The bounding box of the region proposal is expanded to form a square by adding padding around the edges. This ensures the aspect ratio is preserved.</a:t>
            </a:r>
          </a:p>
          <a:p>
            <a:pPr algn="l">
              <a:spcAft>
                <a:spcPts val="1200"/>
              </a:spcAft>
              <a:buFont typeface="+mj-lt"/>
              <a:buAutoNum type="arabicPeriod"/>
            </a:pPr>
            <a:r>
              <a:rPr lang="en-US" b="1" i="0" dirty="0">
                <a:effectLst/>
                <a:latin typeface="DM Sans" pitchFamily="2" charset="0"/>
              </a:rPr>
              <a:t>Context Inclusion</a:t>
            </a:r>
            <a:r>
              <a:rPr lang="en-US" b="0" i="0" dirty="0">
                <a:effectLst/>
                <a:latin typeface="DM Sans" pitchFamily="2" charset="0"/>
              </a:rPr>
              <a:t>: The padding includes a fixed number of pixels (e.g., 16) to retain some contextual information around the object.</a:t>
            </a:r>
          </a:p>
          <a:p>
            <a:pPr algn="l">
              <a:spcAft>
                <a:spcPts val="1200"/>
              </a:spcAft>
              <a:buFont typeface="+mj-lt"/>
              <a:buAutoNum type="arabicPeriod"/>
            </a:pPr>
            <a:r>
              <a:rPr lang="en-US" b="1" i="0" dirty="0">
                <a:effectLst/>
                <a:latin typeface="DM Sans" pitchFamily="2" charset="0"/>
              </a:rPr>
              <a:t>Resizing</a:t>
            </a:r>
            <a:r>
              <a:rPr lang="en-US" b="0" i="0" dirty="0">
                <a:effectLst/>
                <a:latin typeface="DM Sans" pitchFamily="2" charset="0"/>
              </a:rPr>
              <a:t>: The expanded square region is then resized </a:t>
            </a:r>
            <a:r>
              <a:rPr lang="en-US" b="0" i="0" dirty="0" err="1">
                <a:effectLst/>
                <a:latin typeface="DM Sans" pitchFamily="2" charset="0"/>
              </a:rPr>
              <a:t>isotropically</a:t>
            </a:r>
            <a:r>
              <a:rPr lang="en-US" b="0" i="0" dirty="0">
                <a:effectLst/>
                <a:latin typeface="DM Sans" pitchFamily="2" charset="0"/>
              </a:rPr>
              <a:t> to the fixed input size required by the CNN (e.g., 227×227 pixels).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10713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d98f507312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d98f507312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d98f507312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d98f507312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d98f50731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d98f50731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d98f50731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d98f50731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d98f50731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d98f50731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d98f507312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d98f507312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d98f507312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d98f507312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0FD42F3B-A6B6-42E0-15AF-B8F921299702}"/>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A345E4E3-3DD5-295D-0296-3009F52159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74C3C7A7-1CBC-6D4C-A82E-B5E067F09D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4231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d98f507312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d98f507312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d98f507312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d98f507312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d98f507312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d98f507312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d98f507312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d98f507312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d98f507312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d98f507312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d98f507312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d98f507312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2418772e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2418772e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b327816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b327816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c0338961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0338961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2418772e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2418772e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98BECAC1-2014-0548-A083-29CCCDCE064A}"/>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8FC6C21F-2255-FACC-B71F-85DE5D26F5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3DD21A4B-1251-1FA4-67C7-EC0D30184D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811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c0338961a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c0338961a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2418772e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2418772e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19224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b3278692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b3278692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fc7a7cc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fc7a7cc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0fc7a7cc9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0fc7a7cc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EDA81A93-0458-1322-C77A-1CFD49727B51}"/>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1478CD36-F71C-33FD-445C-B8A507D825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FDDBAC82-5859-7A89-9EF9-2788011EDE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44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2418772e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2418772e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076E4A60-26DA-5440-15EB-FB52050B5B4C}"/>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B9B157C2-C930-5359-EA71-1098CA7900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D608E82D-362F-E2A2-B725-621E9C6830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8019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330E608A-2C0B-9708-42F3-55BD0B09DE82}"/>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49742125-A3CE-3FEF-2333-AD9945733D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2DF2C015-6712-5721-8000-AEA87734A3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3928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0C09A6EC-6693-99AE-3130-EA811CFF77EF}"/>
            </a:ext>
          </a:extLst>
        </p:cNvPr>
        <p:cNvGrpSpPr/>
        <p:nvPr/>
      </p:nvGrpSpPr>
      <p:grpSpPr>
        <a:xfrm>
          <a:off x="0" y="0"/>
          <a:ext cx="0" cy="0"/>
          <a:chOff x="0" y="0"/>
          <a:chExt cx="0" cy="0"/>
        </a:xfrm>
      </p:grpSpPr>
      <p:sp>
        <p:nvSpPr>
          <p:cNvPr id="81" name="Google Shape;81;g62418772ed_0_22:notes">
            <a:extLst>
              <a:ext uri="{FF2B5EF4-FFF2-40B4-BE49-F238E27FC236}">
                <a16:creationId xmlns:a16="http://schemas.microsoft.com/office/drawing/2014/main" id="{12C5BC11-876F-4AA6-E63E-7697E4D208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2418772ed_0_22:notes">
            <a:extLst>
              <a:ext uri="{FF2B5EF4-FFF2-40B4-BE49-F238E27FC236}">
                <a16:creationId xmlns:a16="http://schemas.microsoft.com/office/drawing/2014/main" id="{4E09B21E-2ADA-916D-93BC-B7282425DC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1800"/>
              </a:spcBef>
              <a:spcAft>
                <a:spcPts val="1200"/>
              </a:spcAft>
            </a:pPr>
            <a:r>
              <a:rPr lang="en-US" b="1" i="0" dirty="0">
                <a:effectLst/>
                <a:latin typeface="DM Sans" pitchFamily="2" charset="0"/>
              </a:rPr>
              <a:t>Traditional Feature Extraction Methods</a:t>
            </a:r>
          </a:p>
          <a:p>
            <a:pPr algn="l">
              <a:spcAft>
                <a:spcPts val="1200"/>
              </a:spcAft>
            </a:pPr>
            <a:r>
              <a:rPr lang="en-US" b="0" i="0" dirty="0">
                <a:effectLst/>
                <a:latin typeface="DM Sans" pitchFamily="2" charset="0"/>
              </a:rPr>
              <a:t>Traditional object detection methods primarily relied on handcrafted features such as </a:t>
            </a:r>
            <a:r>
              <a:rPr lang="en-US" b="1" i="0" dirty="0">
                <a:effectLst/>
                <a:latin typeface="DM Sans" pitchFamily="2" charset="0"/>
              </a:rPr>
              <a:t>SIFT</a:t>
            </a:r>
            <a:r>
              <a:rPr lang="en-US" b="0" i="0" dirty="0">
                <a:effectLst/>
                <a:latin typeface="DM Sans" pitchFamily="2" charset="0"/>
              </a:rPr>
              <a:t> (Scale-Invariant Feature Transform) and </a:t>
            </a:r>
            <a:r>
              <a:rPr lang="en-US" b="1" i="0" dirty="0">
                <a:effectLst/>
                <a:latin typeface="DM Sans" pitchFamily="2" charset="0"/>
              </a:rPr>
              <a:t>HOG</a:t>
            </a:r>
            <a:r>
              <a:rPr lang="en-US" b="0" i="0" dirty="0">
                <a:effectLst/>
                <a:latin typeface="DM Sans" pitchFamily="2" charset="0"/>
              </a:rPr>
              <a:t> (Histograms of Oriented Gradients). These features were designed to extract local gradients and texture information from images, mimicking the functionality of complex cells in the primary visual cortex (V1) of the human visual system. While these methods performed well in simple scenarios, they struggled to capture high-level semantic information in complex scenes, which limited their effectiveness in object detection tasks.</a:t>
            </a:r>
          </a:p>
          <a:p>
            <a:pPr algn="l">
              <a:spcBef>
                <a:spcPts val="1800"/>
              </a:spcBef>
              <a:spcAft>
                <a:spcPts val="1200"/>
              </a:spcAft>
            </a:pPr>
            <a:r>
              <a:rPr lang="en-US" b="1" i="0" dirty="0">
                <a:effectLst/>
                <a:latin typeface="DM Sans" pitchFamily="2" charset="0"/>
              </a:rPr>
              <a:t>Sliding Window Detection Methods</a:t>
            </a:r>
          </a:p>
          <a:p>
            <a:pPr algn="l">
              <a:spcAft>
                <a:spcPts val="1200"/>
              </a:spcAft>
            </a:pPr>
            <a:r>
              <a:rPr lang="en-US" b="0" i="0" dirty="0">
                <a:effectLst/>
                <a:latin typeface="DM Sans" pitchFamily="2" charset="0"/>
              </a:rPr>
              <a:t>The sliding window approach was another widely used method for object detection. This method involved sliding a fixed-size window across the image at various scales and positions, classifying each window to detect objects. However, this approach had significant drawbacks:</a:t>
            </a:r>
          </a:p>
          <a:p>
            <a:pPr algn="l">
              <a:spcAft>
                <a:spcPts val="1200"/>
              </a:spcAft>
              <a:buFont typeface="+mj-lt"/>
              <a:buAutoNum type="arabicPeriod"/>
            </a:pPr>
            <a:r>
              <a:rPr lang="en-US" b="1" i="0" dirty="0">
                <a:effectLst/>
                <a:latin typeface="DM Sans" pitchFamily="2" charset="0"/>
              </a:rPr>
              <a:t>High Computational Cost</a:t>
            </a:r>
            <a:r>
              <a:rPr lang="en-US" b="0" i="0" dirty="0">
                <a:effectLst/>
                <a:latin typeface="DM Sans" pitchFamily="2" charset="0"/>
              </a:rPr>
              <a:t>: The exhaustive search over all possible windows made it computationally expensive, especially for high-resolution images.</a:t>
            </a:r>
          </a:p>
          <a:p>
            <a:pPr algn="l">
              <a:spcAft>
                <a:spcPts val="1200"/>
              </a:spcAft>
              <a:buFont typeface="+mj-lt"/>
              <a:buAutoNum type="arabicPeriod"/>
            </a:pPr>
            <a:r>
              <a:rPr lang="en-US" b="1" i="0" dirty="0">
                <a:effectLst/>
                <a:latin typeface="DM Sans" pitchFamily="2" charset="0"/>
              </a:rPr>
              <a:t>Limited Adaptability</a:t>
            </a:r>
            <a:r>
              <a:rPr lang="en-US" b="0" i="0" dirty="0">
                <a:effectLst/>
                <a:latin typeface="DM Sans" pitchFamily="2" charset="0"/>
              </a:rPr>
              <a:t>: It struggled to handle the diversity of objects in terms of scale, shape, and pose, making it less effective in real-world scenarios.</a:t>
            </a:r>
          </a:p>
          <a:p>
            <a:pPr algn="l">
              <a:spcBef>
                <a:spcPts val="1800"/>
              </a:spcBef>
              <a:spcAft>
                <a:spcPts val="1200"/>
              </a:spcAft>
            </a:pPr>
            <a:r>
              <a:rPr lang="en-US" b="1" i="0" dirty="0">
                <a:effectLst/>
                <a:latin typeface="DM Sans" pitchFamily="2" charset="0"/>
              </a:rPr>
              <a:t>Limitations of Traditional Object Detection</a:t>
            </a:r>
          </a:p>
          <a:p>
            <a:pPr algn="l">
              <a:spcBef>
                <a:spcPts val="1800"/>
              </a:spcBef>
              <a:spcAft>
                <a:spcPts val="1200"/>
              </a:spcAft>
            </a:pPr>
            <a:r>
              <a:rPr lang="en-US" b="1" i="0" dirty="0">
                <a:effectLst/>
                <a:latin typeface="DM Sans" pitchFamily="2" charset="0"/>
              </a:rPr>
              <a:t>1. Data Scarcity</a:t>
            </a:r>
          </a:p>
          <a:p>
            <a:pPr algn="l">
              <a:spcAft>
                <a:spcPts val="1200"/>
              </a:spcAft>
            </a:pPr>
            <a:r>
              <a:rPr lang="en-US" b="0" i="0" dirty="0">
                <a:effectLst/>
                <a:latin typeface="DM Sans" pitchFamily="2" charset="0"/>
              </a:rPr>
              <a:t>Object detection requires precise bounding box annotations for training, which are expensive and time-consuming to obtain. The scarcity of labeled data made it challenging to train high-capacity models, limiting their generalization ability and performance.</a:t>
            </a:r>
          </a:p>
          <a:p>
            <a:pPr algn="l">
              <a:spcBef>
                <a:spcPts val="1800"/>
              </a:spcBef>
              <a:spcAft>
                <a:spcPts val="1200"/>
              </a:spcAft>
            </a:pPr>
            <a:r>
              <a:rPr lang="en-US" b="1" i="0" dirty="0">
                <a:effectLst/>
                <a:latin typeface="DM Sans" pitchFamily="2" charset="0"/>
              </a:rPr>
              <a:t>2. Performance Bottleneck</a:t>
            </a:r>
          </a:p>
          <a:p>
            <a:pPr algn="l">
              <a:spcAft>
                <a:spcPts val="1200"/>
              </a:spcAft>
            </a:pPr>
            <a:r>
              <a:rPr lang="en-US" b="0" i="0" dirty="0">
                <a:effectLst/>
                <a:latin typeface="DM Sans" pitchFamily="2" charset="0"/>
              </a:rPr>
              <a:t>On the </a:t>
            </a:r>
            <a:r>
              <a:rPr lang="en-US" b="1" i="0" dirty="0">
                <a:effectLst/>
                <a:latin typeface="DM Sans" pitchFamily="2" charset="0"/>
              </a:rPr>
              <a:t>PASCAL VOC dataset</a:t>
            </a:r>
            <a:r>
              <a:rPr lang="en-US" b="0" i="0" dirty="0">
                <a:effectLst/>
                <a:latin typeface="DM Sans" pitchFamily="2" charset="0"/>
              </a:rPr>
              <a:t>, the performance of traditional methods stagnated between 2010 and 2012. The key performance metric, </a:t>
            </a:r>
            <a:r>
              <a:rPr lang="en-US" b="1" i="0" dirty="0" err="1">
                <a:effectLst/>
                <a:latin typeface="DM Sans" pitchFamily="2" charset="0"/>
              </a:rPr>
              <a:t>mAP</a:t>
            </a:r>
            <a:r>
              <a:rPr lang="en-US" b="1" i="0" dirty="0">
                <a:effectLst/>
                <a:latin typeface="DM Sans" pitchFamily="2" charset="0"/>
              </a:rPr>
              <a:t> (mean Average Precision)</a:t>
            </a:r>
            <a:r>
              <a:rPr lang="en-US" b="0" i="0" dirty="0">
                <a:effectLst/>
                <a:latin typeface="DM Sans" pitchFamily="2" charset="0"/>
              </a:rPr>
              <a:t>, measures the average detection precision across all object categories. Traditional methods, such as the </a:t>
            </a:r>
            <a:r>
              <a:rPr lang="en-US" b="1" i="0" dirty="0">
                <a:effectLst/>
                <a:latin typeface="DM Sans" pitchFamily="2" charset="0"/>
              </a:rPr>
              <a:t>Deformable Part Models (DPM)</a:t>
            </a:r>
            <a:r>
              <a:rPr lang="en-US" b="0" i="0" dirty="0">
                <a:effectLst/>
                <a:latin typeface="DM Sans" pitchFamily="2" charset="0"/>
              </a:rPr>
              <a:t> based on HOG features, achieved an </a:t>
            </a:r>
            <a:r>
              <a:rPr lang="en-US" b="0" i="0" dirty="0" err="1">
                <a:effectLst/>
                <a:latin typeface="DM Sans" pitchFamily="2" charset="0"/>
              </a:rPr>
              <a:t>mAP</a:t>
            </a:r>
            <a:r>
              <a:rPr lang="en-US" b="0" i="0" dirty="0">
                <a:effectLst/>
                <a:latin typeface="DM Sans" pitchFamily="2" charset="0"/>
              </a:rPr>
              <a:t> of only </a:t>
            </a:r>
            <a:r>
              <a:rPr lang="en-US" b="1" i="0" dirty="0">
                <a:effectLst/>
                <a:latin typeface="DM Sans" pitchFamily="2" charset="0"/>
              </a:rPr>
              <a:t>33.4%</a:t>
            </a:r>
            <a:r>
              <a:rPr lang="en-US" b="0" i="0" dirty="0">
                <a:effectLst/>
                <a:latin typeface="DM Sans" pitchFamily="2" charset="0"/>
              </a:rPr>
              <a:t>, with little improvement over time.</a:t>
            </a:r>
          </a:p>
          <a:p>
            <a:pPr algn="l"/>
            <a:r>
              <a:rPr lang="en-US" b="0" i="0" dirty="0">
                <a:effectLst/>
                <a:latin typeface="DM Sans" pitchFamily="2" charset="0"/>
              </a:rPr>
              <a:t>In contrast, RCNN introduced a significant breakthrough, achieving an </a:t>
            </a:r>
            <a:r>
              <a:rPr lang="en-US" b="0" i="0" dirty="0" err="1">
                <a:effectLst/>
                <a:latin typeface="DM Sans" pitchFamily="2" charset="0"/>
              </a:rPr>
              <a:t>mAP</a:t>
            </a:r>
            <a:r>
              <a:rPr lang="en-US" b="0" i="0" dirty="0">
                <a:effectLst/>
                <a:latin typeface="DM Sans" pitchFamily="2" charset="0"/>
              </a:rPr>
              <a:t> of </a:t>
            </a:r>
            <a:r>
              <a:rPr lang="en-US" b="1" i="0" dirty="0">
                <a:effectLst/>
                <a:latin typeface="DM Sans" pitchFamily="2" charset="0"/>
              </a:rPr>
              <a:t>53.3%</a:t>
            </a:r>
            <a:r>
              <a:rPr lang="en-US" b="0" i="0" dirty="0">
                <a:effectLst/>
                <a:latin typeface="DM Sans" pitchFamily="2" charset="0"/>
              </a:rPr>
              <a:t> on the PASCAL VOC 2012 dataset, representing a relative improvement of over 30%. This marked a turning point in object detection, leveraging the power of convolutional neural networks (CNNs) and region proposals to overcome the limitations of traditional methods.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3340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dvancedwireless.org/new-york-city/"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dvancedwireless.org/new-york-city/"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3200">
                <a:solidFill>
                  <a:srgbClr val="0070C0"/>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1" name="Google Shape;11;p2"/>
          <p:cNvSpPr txBox="1">
            <a:spLocks noGrp="1"/>
          </p:cNvSpPr>
          <p:nvPr>
            <p:ph type="subTitle" idx="1"/>
          </p:nvPr>
        </p:nvSpPr>
        <p:spPr>
          <a:xfrm>
            <a:off x="729625" y="3172900"/>
            <a:ext cx="7688100" cy="17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137775"/>
            <a:ext cx="8520600" cy="8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858400"/>
            <a:ext cx="8520600" cy="4120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6" name="Google Shape;16;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Two-color:small size">
    <p:spTree>
      <p:nvGrpSpPr>
        <p:cNvPr id="1" name="Shape 17"/>
        <p:cNvGrpSpPr/>
        <p:nvPr/>
      </p:nvGrpSpPr>
      <p:grpSpPr>
        <a:xfrm>
          <a:off x="0" y="0"/>
          <a:ext cx="0" cy="0"/>
          <a:chOff x="0" y="0"/>
          <a:chExt cx="0" cy="0"/>
        </a:xfrm>
      </p:grpSpPr>
      <p:sp>
        <p:nvSpPr>
          <p:cNvPr id="18" name="Google Shape;18;p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
          <p:cNvSpPr txBox="1">
            <a:spLocks noGrp="1"/>
          </p:cNvSpPr>
          <p:nvPr>
            <p:ph type="title"/>
          </p:nvPr>
        </p:nvSpPr>
        <p:spPr>
          <a:xfrm>
            <a:off x="381000" y="438150"/>
            <a:ext cx="3886200" cy="144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rgbClr val="0070C0"/>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0" name="Google Shape;20;p4"/>
          <p:cNvSpPr txBox="1">
            <a:spLocks noGrp="1"/>
          </p:cNvSpPr>
          <p:nvPr>
            <p:ph type="subTitle" idx="1"/>
          </p:nvPr>
        </p:nvSpPr>
        <p:spPr>
          <a:xfrm>
            <a:off x="381000" y="1200150"/>
            <a:ext cx="3886200" cy="35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1" name="Google Shape;21;p4"/>
          <p:cNvSpPr txBox="1">
            <a:spLocks noGrp="1"/>
          </p:cNvSpPr>
          <p:nvPr>
            <p:ph type="body" idx="2"/>
          </p:nvPr>
        </p:nvSpPr>
        <p:spPr>
          <a:xfrm>
            <a:off x="4876800" y="438150"/>
            <a:ext cx="3810000" cy="4267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2" name="Google Shape;22;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23" name="Google Shape;23;p4">
            <a:hlinkClick r:id="rId2"/>
          </p:cNvPr>
          <p:cNvPicPr preferRelativeResize="0"/>
          <p:nvPr/>
        </p:nvPicPr>
        <p:blipFill rotWithShape="1">
          <a:blip r:embed="rId3">
            <a:alphaModFix/>
          </a:blip>
          <a:srcRect/>
          <a:stretch/>
        </p:blipFill>
        <p:spPr>
          <a:xfrm>
            <a:off x="304800" y="4801584"/>
            <a:ext cx="1400810" cy="2569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228600" y="438150"/>
            <a:ext cx="86106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rgbClr val="0070C0"/>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6" name="Google Shape;26;p5"/>
          <p:cNvSpPr txBox="1">
            <a:spLocks noGrp="1"/>
          </p:cNvSpPr>
          <p:nvPr>
            <p:ph type="body" idx="1"/>
          </p:nvPr>
        </p:nvSpPr>
        <p:spPr>
          <a:xfrm>
            <a:off x="228600" y="1123950"/>
            <a:ext cx="4275025" cy="3505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7" name="Google Shape;27;p5"/>
          <p:cNvSpPr txBox="1">
            <a:spLocks noGrp="1"/>
          </p:cNvSpPr>
          <p:nvPr>
            <p:ph type="body" idx="2"/>
          </p:nvPr>
        </p:nvSpPr>
        <p:spPr>
          <a:xfrm>
            <a:off x="4643604" y="1123950"/>
            <a:ext cx="4195596" cy="3505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8" name="Google Shape;28;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Two-color:size 18">
    <p:spTree>
      <p:nvGrpSpPr>
        <p:cNvPr id="1" name="Shape 29"/>
        <p:cNvGrpSpPr/>
        <p:nvPr/>
      </p:nvGrpSpPr>
      <p:grpSpPr>
        <a:xfrm>
          <a:off x="0" y="0"/>
          <a:ext cx="0" cy="0"/>
          <a:chOff x="0" y="0"/>
          <a:chExt cx="0" cy="0"/>
        </a:xfrm>
      </p:grpSpPr>
      <p:sp>
        <p:nvSpPr>
          <p:cNvPr id="30" name="Google Shape;30;p6"/>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6"/>
          <p:cNvSpPr txBox="1">
            <a:spLocks noGrp="1"/>
          </p:cNvSpPr>
          <p:nvPr>
            <p:ph type="title"/>
          </p:nvPr>
        </p:nvSpPr>
        <p:spPr>
          <a:xfrm>
            <a:off x="381000" y="438150"/>
            <a:ext cx="3886200" cy="144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rgbClr val="0070C0"/>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2" name="Google Shape;32;p6"/>
          <p:cNvSpPr txBox="1">
            <a:spLocks noGrp="1"/>
          </p:cNvSpPr>
          <p:nvPr>
            <p:ph type="subTitle" idx="1"/>
          </p:nvPr>
        </p:nvSpPr>
        <p:spPr>
          <a:xfrm>
            <a:off x="381000" y="1200150"/>
            <a:ext cx="3886200" cy="35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8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33" name="Google Shape;33;p6"/>
          <p:cNvSpPr txBox="1">
            <a:spLocks noGrp="1"/>
          </p:cNvSpPr>
          <p:nvPr>
            <p:ph type="body" idx="2"/>
          </p:nvPr>
        </p:nvSpPr>
        <p:spPr>
          <a:xfrm>
            <a:off x="4876800" y="438150"/>
            <a:ext cx="3810000" cy="4267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sz="1800"/>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4" name="Google Shape;34;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35" name="Google Shape;35;p6">
            <a:hlinkClick r:id="rId2"/>
          </p:cNvPr>
          <p:cNvPicPr preferRelativeResize="0"/>
          <p:nvPr/>
        </p:nvPicPr>
        <p:blipFill rotWithShape="1">
          <a:blip r:embed="rId3">
            <a:alphaModFix/>
          </a:blip>
          <a:srcRect/>
          <a:stretch/>
        </p:blipFill>
        <p:spPr>
          <a:xfrm>
            <a:off x="304800" y="4801584"/>
            <a:ext cx="1400810" cy="2569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9"/>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rgbClr val="0070C0"/>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6" name="Google Shape;46;p9"/>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7" name="Google Shape;47;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50" name="Google Shape;50;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grpSp>
        <p:nvGrpSpPr>
          <p:cNvPr id="52" name="Google Shape;52;p11"/>
          <p:cNvGrpSpPr/>
          <p:nvPr/>
        </p:nvGrpSpPr>
        <p:grpSpPr>
          <a:xfrm>
            <a:off x="830392" y="4169130"/>
            <a:ext cx="745763" cy="45826"/>
            <a:chOff x="4580561" y="2589004"/>
            <a:chExt cx="1064464" cy="25200"/>
          </a:xfrm>
        </p:grpSpPr>
        <p:sp>
          <p:nvSpPr>
            <p:cNvPr id="53" name="Google Shape;53;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 name="Google Shape;55;p11"/>
          <p:cNvSpPr txBox="1">
            <a:spLocks noGrp="1"/>
          </p:cNvSpPr>
          <p:nvPr>
            <p:ph type="title"/>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endParaRPr/>
          </a:p>
        </p:txBody>
      </p:sp>
      <p:sp>
        <p:nvSpPr>
          <p:cNvPr id="56" name="Google Shape;56;p11"/>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57" name="Google Shape;57;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137775"/>
            <a:ext cx="8520600" cy="879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Calibri"/>
              <a:buNone/>
              <a:defRPr sz="2800" b="1" i="0" u="none" strike="noStrike" cap="none">
                <a:solidFill>
                  <a:srgbClr val="0070C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858400"/>
            <a:ext cx="8520600" cy="41205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5000"/>
              </a:lnSpc>
              <a:spcBef>
                <a:spcPts val="0"/>
              </a:spcBef>
              <a:spcAft>
                <a:spcPts val="0"/>
              </a:spcAft>
              <a:buClr>
                <a:srgbClr val="1C4587"/>
              </a:buClr>
              <a:buSzPts val="2000"/>
              <a:buFont typeface="Calibri"/>
              <a:buChar char="●"/>
              <a:defRPr sz="2000" i="0" u="none" strike="noStrike" cap="none">
                <a:solidFill>
                  <a:srgbClr val="1C4587"/>
                </a:solidFill>
                <a:latin typeface="Calibri"/>
                <a:ea typeface="Calibri"/>
                <a:cs typeface="Calibri"/>
                <a:sym typeface="Calibri"/>
              </a:defRPr>
            </a:lvl1pPr>
            <a:lvl2pPr marL="914400" marR="0" lvl="1" indent="-342900" algn="l" rtl="0">
              <a:lnSpc>
                <a:spcPct val="115000"/>
              </a:lnSpc>
              <a:spcBef>
                <a:spcPts val="1600"/>
              </a:spcBef>
              <a:spcAft>
                <a:spcPts val="0"/>
              </a:spcAft>
              <a:buClr>
                <a:srgbClr val="1C4587"/>
              </a:buClr>
              <a:buSzPts val="1800"/>
              <a:buFont typeface="Calibri"/>
              <a:buChar char="○"/>
              <a:defRPr sz="1800" i="0" u="none" strike="noStrike" cap="none">
                <a:solidFill>
                  <a:srgbClr val="1C4587"/>
                </a:solidFill>
                <a:latin typeface="Calibri"/>
                <a:ea typeface="Calibri"/>
                <a:cs typeface="Calibri"/>
                <a:sym typeface="Calibri"/>
              </a:defRPr>
            </a:lvl2pPr>
            <a:lvl3pPr marL="1371600" marR="0" lvl="2"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3pPr>
            <a:lvl4pPr marL="1828800" marR="0" lvl="3"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4pPr>
            <a:lvl5pPr marL="2286000" marR="0" lvl="4"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5pPr>
            <a:lvl6pPr marL="2743200" marR="0" lvl="5"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6pPr>
            <a:lvl7pPr marL="3200400" marR="0" lvl="6"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7pPr>
            <a:lvl8pPr marL="3657600" marR="0" lvl="7"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8pPr>
            <a:lvl9pPr marL="4114800" marR="0" lvl="8" indent="-298450" algn="l" rtl="0">
              <a:lnSpc>
                <a:spcPct val="115000"/>
              </a:lnSpc>
              <a:spcBef>
                <a:spcPts val="1600"/>
              </a:spcBef>
              <a:spcAft>
                <a:spcPts val="1600"/>
              </a:spcAft>
              <a:buClr>
                <a:srgbClr val="1C4587"/>
              </a:buClr>
              <a:buSzPts val="1100"/>
              <a:buFont typeface="Calibri"/>
              <a:buChar char="■"/>
              <a:defRPr sz="1100" i="0" u="none" strike="noStrike" cap="none">
                <a:solidFill>
                  <a:srgbClr val="1C4587"/>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s://arxiv.org/abs/1406.4729" TargetMode="Externa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arxiv.org/abs/1504.08083" TargetMode="External"/><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hyperlink" Target="https://arxiv.org/abs/1504.08083"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lilianweng.github.io/posts/2017-12-31-object-recognition-part-3/"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medium.com/@RobuRishabh/understanding-and-implementing-faster-r-cnn-248f7b25ff9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727950" y="386070"/>
            <a:ext cx="7688100" cy="16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US" altLang="zh-CN" sz="2800" dirty="0">
                <a:solidFill>
                  <a:srgbClr val="1155CC"/>
                </a:solidFill>
              </a:rPr>
              <a:t>RCNN Family --- Object detection meet CNN</a:t>
            </a:r>
            <a:br>
              <a:rPr lang="en-US" sz="2800" dirty="0">
                <a:solidFill>
                  <a:srgbClr val="1155CC"/>
                </a:solidFill>
              </a:rPr>
            </a:br>
            <a:endParaRPr sz="1800" dirty="0">
              <a:solidFill>
                <a:srgbClr val="1155CC"/>
              </a:solidFill>
            </a:endParaRPr>
          </a:p>
          <a:p>
            <a:pPr marL="0" lvl="0" indent="0" algn="l" rtl="0">
              <a:lnSpc>
                <a:spcPct val="100000"/>
              </a:lnSpc>
              <a:spcBef>
                <a:spcPts val="0"/>
              </a:spcBef>
              <a:spcAft>
                <a:spcPts val="0"/>
              </a:spcAft>
              <a:buSzPts val="4200"/>
              <a:buNone/>
            </a:pPr>
            <a:endParaRPr sz="1800" dirty="0">
              <a:solidFill>
                <a:srgbClr val="1155CC"/>
              </a:solidFill>
            </a:endParaRPr>
          </a:p>
          <a:p>
            <a:pPr marL="0" lvl="0" indent="0" algn="l" rtl="0">
              <a:lnSpc>
                <a:spcPct val="100000"/>
              </a:lnSpc>
              <a:spcBef>
                <a:spcPts val="0"/>
              </a:spcBef>
              <a:spcAft>
                <a:spcPts val="0"/>
              </a:spcAft>
              <a:buSzPts val="4200"/>
              <a:buNone/>
            </a:pPr>
            <a:br>
              <a:rPr lang="en-US" sz="2400" dirty="0">
                <a:solidFill>
                  <a:srgbClr val="FF6839"/>
                </a:solidFill>
              </a:rPr>
            </a:br>
            <a:endParaRPr sz="2400" dirty="0">
              <a:solidFill>
                <a:srgbClr val="FF6839"/>
              </a:solidFill>
            </a:endParaRPr>
          </a:p>
        </p:txBody>
      </p:sp>
      <p:sp>
        <p:nvSpPr>
          <p:cNvPr id="65" name="Google Shape;65;p13"/>
          <p:cNvSpPr txBox="1">
            <a:spLocks noGrp="1"/>
          </p:cNvSpPr>
          <p:nvPr>
            <p:ph type="subTitle" idx="1"/>
          </p:nvPr>
        </p:nvSpPr>
        <p:spPr>
          <a:xfrm>
            <a:off x="727950" y="3163787"/>
            <a:ext cx="7688100" cy="174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dirty="0">
                <a:solidFill>
                  <a:srgbClr val="1155CC"/>
                </a:solidFill>
              </a:rPr>
              <a:t>Student </a:t>
            </a:r>
            <a:r>
              <a:rPr lang="en-US" altLang="zh-CN" dirty="0" err="1">
                <a:solidFill>
                  <a:srgbClr val="1155CC"/>
                </a:solidFill>
              </a:rPr>
              <a:t>Yipeng</a:t>
            </a:r>
            <a:r>
              <a:rPr lang="en-US" altLang="zh-CN" dirty="0">
                <a:solidFill>
                  <a:srgbClr val="1155CC"/>
                </a:solidFill>
              </a:rPr>
              <a:t> Zhang</a:t>
            </a:r>
            <a:r>
              <a:rPr lang="en-US" dirty="0">
                <a:solidFill>
                  <a:srgbClr val="1155CC"/>
                </a:solidFill>
              </a:rPr>
              <a:t>(</a:t>
            </a:r>
            <a:r>
              <a:rPr lang="en-US" altLang="zh-CN" dirty="0">
                <a:solidFill>
                  <a:srgbClr val="1155CC"/>
                </a:solidFill>
              </a:rPr>
              <a:t>yz4895</a:t>
            </a:r>
            <a:r>
              <a:rPr lang="en-US" dirty="0">
                <a:solidFill>
                  <a:srgbClr val="1155CC"/>
                </a:solidFill>
              </a:rPr>
              <a:t>)</a:t>
            </a:r>
            <a:endParaRPr dirty="0">
              <a:solidFill>
                <a:srgbClr val="1155CC"/>
              </a:solidFill>
            </a:endParaRPr>
          </a:p>
          <a:p>
            <a:pPr marL="0" lvl="0" indent="0" algn="l" rtl="0">
              <a:lnSpc>
                <a:spcPct val="100000"/>
              </a:lnSpc>
              <a:spcBef>
                <a:spcPts val="0"/>
              </a:spcBef>
              <a:spcAft>
                <a:spcPts val="0"/>
              </a:spcAft>
              <a:buSzPts val="1600"/>
              <a:buNone/>
            </a:pPr>
            <a:r>
              <a:rPr lang="en-US" dirty="0">
                <a:solidFill>
                  <a:srgbClr val="1155CC"/>
                </a:solidFill>
              </a:rPr>
              <a:t>Student </a:t>
            </a:r>
            <a:r>
              <a:rPr lang="en-US" dirty="0" err="1">
                <a:solidFill>
                  <a:srgbClr val="1155CC"/>
                </a:solidFill>
              </a:rPr>
              <a:t>Yunfei</a:t>
            </a:r>
            <a:r>
              <a:rPr lang="en-US" dirty="0">
                <a:solidFill>
                  <a:srgbClr val="1155CC"/>
                </a:solidFill>
              </a:rPr>
              <a:t> Ke       (</a:t>
            </a:r>
            <a:r>
              <a:rPr lang="en-US" altLang="zh-CN" dirty="0">
                <a:solidFill>
                  <a:srgbClr val="1155CC"/>
                </a:solidFill>
              </a:rPr>
              <a:t>yk3108</a:t>
            </a:r>
            <a:r>
              <a:rPr lang="en-US" dirty="0">
                <a:solidFill>
                  <a:srgbClr val="1155CC"/>
                </a:solidFill>
              </a:rPr>
              <a:t>) </a:t>
            </a:r>
            <a:endParaRPr dirty="0">
              <a:solidFill>
                <a:srgbClr val="1155CC"/>
              </a:solidFill>
            </a:endParaRPr>
          </a:p>
          <a:p>
            <a:pPr marL="0" lvl="0" indent="0" algn="l" rtl="0">
              <a:lnSpc>
                <a:spcPct val="100000"/>
              </a:lnSpc>
              <a:spcBef>
                <a:spcPts val="0"/>
              </a:spcBef>
              <a:spcAft>
                <a:spcPts val="0"/>
              </a:spcAft>
              <a:buSzPts val="1600"/>
              <a:buNone/>
            </a:pPr>
            <a:r>
              <a:rPr lang="en-US" dirty="0">
                <a:solidFill>
                  <a:srgbClr val="1155CC"/>
                </a:solidFill>
              </a:rPr>
              <a:t>Student </a:t>
            </a:r>
            <a:r>
              <a:rPr lang="en-US" dirty="0" err="1">
                <a:solidFill>
                  <a:srgbClr val="1155CC"/>
                </a:solidFill>
              </a:rPr>
              <a:t>Haoyu</a:t>
            </a:r>
            <a:r>
              <a:rPr lang="en-US" dirty="0">
                <a:solidFill>
                  <a:srgbClr val="1155CC"/>
                </a:solidFill>
              </a:rPr>
              <a:t> Dong  (</a:t>
            </a:r>
            <a:r>
              <a:rPr lang="en-US" altLang="zh-CN" dirty="0">
                <a:solidFill>
                  <a:srgbClr val="1155CC"/>
                </a:solidFill>
              </a:rPr>
              <a:t>hd2573</a:t>
            </a:r>
            <a:r>
              <a:rPr lang="en-US" dirty="0">
                <a:solidFill>
                  <a:srgbClr val="1155CC"/>
                </a:solidFill>
              </a:rPr>
              <a:t>) </a:t>
            </a:r>
            <a:endParaRPr b="1" dirty="0">
              <a:solidFill>
                <a:srgbClr val="1155CC"/>
              </a:solidFill>
            </a:endParaRPr>
          </a:p>
          <a:p>
            <a:pPr marL="0" lvl="0" indent="0" algn="l" rtl="0">
              <a:lnSpc>
                <a:spcPct val="100000"/>
              </a:lnSpc>
              <a:spcBef>
                <a:spcPts val="0"/>
              </a:spcBef>
              <a:spcAft>
                <a:spcPts val="0"/>
              </a:spcAft>
              <a:buSzPts val="1600"/>
              <a:buNone/>
            </a:pPr>
            <a:endParaRPr b="1" dirty="0">
              <a:solidFill>
                <a:srgbClr val="1155CC"/>
              </a:solidFill>
            </a:endParaRPr>
          </a:p>
          <a:p>
            <a:pPr marL="0" lvl="0" indent="0" algn="l" rtl="0">
              <a:lnSpc>
                <a:spcPct val="100000"/>
              </a:lnSpc>
              <a:spcBef>
                <a:spcPts val="0"/>
              </a:spcBef>
              <a:spcAft>
                <a:spcPts val="0"/>
              </a:spcAft>
              <a:buSzPts val="1600"/>
              <a:buNone/>
            </a:pPr>
            <a:r>
              <a:rPr lang="en-US" b="1" dirty="0">
                <a:solidFill>
                  <a:srgbClr val="1155CC"/>
                </a:solidFill>
              </a:rPr>
              <a:t>EECS E6691 Advanced Deep Learning, 2025 Spring</a:t>
            </a:r>
            <a:endParaRPr b="1" dirty="0">
              <a:solidFill>
                <a:srgbClr val="1155CC"/>
              </a:solidFill>
            </a:endParaRPr>
          </a:p>
          <a:p>
            <a:pPr marL="0" lvl="0" indent="0" algn="l" rtl="0">
              <a:lnSpc>
                <a:spcPct val="100000"/>
              </a:lnSpc>
              <a:spcBef>
                <a:spcPts val="0"/>
              </a:spcBef>
              <a:spcAft>
                <a:spcPts val="0"/>
              </a:spcAft>
              <a:buSzPts val="1600"/>
              <a:buNone/>
            </a:pPr>
            <a:endParaRPr dirty="0">
              <a:solidFill>
                <a:srgbClr val="1155CC"/>
              </a:solidFill>
            </a:endParaRPr>
          </a:p>
        </p:txBody>
      </p:sp>
      <p:pic>
        <p:nvPicPr>
          <p:cNvPr id="11266" name="Picture 2" descr="KiKaBeN - R-CNN: Region-based Convolutional Neural Network">
            <a:extLst>
              <a:ext uri="{FF2B5EF4-FFF2-40B4-BE49-F238E27FC236}">
                <a16:creationId xmlns:a16="http://schemas.microsoft.com/office/drawing/2014/main" id="{8860C62E-12FD-B910-325A-ADADCB5D1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582" y="1499087"/>
            <a:ext cx="3556002" cy="2000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FBB6796A-3266-7DEC-A90C-D734CDE8DB34}"/>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01A29E42-85BA-04A0-0863-4203FC595730}"/>
              </a:ext>
            </a:extLst>
          </p:cNvPr>
          <p:cNvGrpSpPr/>
          <p:nvPr/>
        </p:nvGrpSpPr>
        <p:grpSpPr>
          <a:xfrm>
            <a:off x="874834" y="69687"/>
            <a:ext cx="6950320" cy="4814439"/>
            <a:chOff x="2105758" y="874835"/>
            <a:chExt cx="6765315" cy="4637942"/>
          </a:xfrm>
        </p:grpSpPr>
        <p:pic>
          <p:nvPicPr>
            <p:cNvPr id="3074" name="Picture 2" descr="Invoice Information extraction using OCR and Deep Learning | by Sourav Ghosh | Analytics Vidhya | Medium">
              <a:extLst>
                <a:ext uri="{FF2B5EF4-FFF2-40B4-BE49-F238E27FC236}">
                  <a16:creationId xmlns:a16="http://schemas.microsoft.com/office/drawing/2014/main" id="{68F3C6E2-F1A2-63C9-D64E-F3A7AD3C4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498" y="1169377"/>
              <a:ext cx="6505575"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843B711-3AAD-CFDA-1516-990925F938F4}"/>
                </a:ext>
              </a:extLst>
            </p:cNvPr>
            <p:cNvSpPr/>
            <p:nvPr/>
          </p:nvSpPr>
          <p:spPr>
            <a:xfrm>
              <a:off x="2105758" y="874835"/>
              <a:ext cx="1820007" cy="7825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Google Shape;85;p16">
            <a:extLst>
              <a:ext uri="{FF2B5EF4-FFF2-40B4-BE49-F238E27FC236}">
                <a16:creationId xmlns:a16="http://schemas.microsoft.com/office/drawing/2014/main" id="{D0FD4A7D-3F14-DCFA-6C6F-122282DE7155}"/>
              </a:ext>
            </a:extLst>
          </p:cNvPr>
          <p:cNvSpPr txBox="1">
            <a:spLocks noGrp="1"/>
          </p:cNvSpPr>
          <p:nvPr>
            <p:ph type="body" idx="1"/>
          </p:nvPr>
        </p:nvSpPr>
        <p:spPr>
          <a:xfrm>
            <a:off x="199832" y="91342"/>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0070C0"/>
                </a:solidFill>
              </a:rPr>
              <a:t>RCNN Overview</a:t>
            </a:r>
          </a:p>
          <a:p>
            <a:pPr marL="342900" indent="-342900"/>
            <a:endParaRPr lang="en-US" b="1" i="0" dirty="0">
              <a:effectLst/>
              <a:latin typeface="DM Sans" pitchFamily="2" charset="0"/>
            </a:endParaRPr>
          </a:p>
          <a:p>
            <a:pPr marL="0" indent="0">
              <a:buNone/>
            </a:pPr>
            <a:endParaRPr lang="en-US" altLang="zh-CN" dirty="0">
              <a:latin typeface="DM Sans" pitchFamily="2" charset="0"/>
            </a:endParaRPr>
          </a:p>
        </p:txBody>
      </p:sp>
      <p:sp>
        <p:nvSpPr>
          <p:cNvPr id="5" name="椭圆 4">
            <a:extLst>
              <a:ext uri="{FF2B5EF4-FFF2-40B4-BE49-F238E27FC236}">
                <a16:creationId xmlns:a16="http://schemas.microsoft.com/office/drawing/2014/main" id="{6894CEC8-DBB6-8906-CFA9-2BE3EF81A03A}"/>
              </a:ext>
            </a:extLst>
          </p:cNvPr>
          <p:cNvSpPr/>
          <p:nvPr/>
        </p:nvSpPr>
        <p:spPr>
          <a:xfrm>
            <a:off x="5044479" y="2611315"/>
            <a:ext cx="2593731" cy="77812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207481AA-218C-0FA4-10FF-9CC9B0D60B3E}"/>
              </a:ext>
            </a:extLst>
          </p:cNvPr>
          <p:cNvSpPr txBox="1"/>
          <p:nvPr/>
        </p:nvSpPr>
        <p:spPr>
          <a:xfrm>
            <a:off x="5416609" y="4712613"/>
            <a:ext cx="4099626" cy="430887"/>
          </a:xfrm>
          <a:prstGeom prst="rect">
            <a:avLst/>
          </a:prstGeom>
          <a:noFill/>
        </p:spPr>
        <p:txBody>
          <a:bodyPr wrap="square">
            <a:spAutoFit/>
          </a:bodyPr>
          <a:lstStyle/>
          <a:p>
            <a:r>
              <a:rPr lang="en-US" sz="1050" dirty="0">
                <a:solidFill>
                  <a:schemeClr val="bg2">
                    <a:lumMod val="50000"/>
                    <a:lumOff val="50000"/>
                  </a:schemeClr>
                </a:solidFill>
              </a:rPr>
              <a:t>https://medium.com/towards-data-science/deep-learning-for-object-detection-a-comprehensive-review-73930816d8d9</a:t>
            </a:r>
          </a:p>
        </p:txBody>
      </p:sp>
    </p:spTree>
    <p:extLst>
      <p:ext uri="{BB962C8B-B14F-4D97-AF65-F5344CB8AC3E}">
        <p14:creationId xmlns:p14="http://schemas.microsoft.com/office/powerpoint/2010/main" val="283763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92B23296-CCF8-87F3-DE1E-67FA6095078E}"/>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98826856-B34E-9AC0-963D-8FE2C2A99935}"/>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t>Region Warping</a:t>
            </a:r>
            <a:endParaRPr lang="en-US" sz="2400" dirty="0"/>
          </a:p>
        </p:txBody>
      </p:sp>
      <p:sp>
        <p:nvSpPr>
          <p:cNvPr id="85" name="Google Shape;85;p16">
            <a:extLst>
              <a:ext uri="{FF2B5EF4-FFF2-40B4-BE49-F238E27FC236}">
                <a16:creationId xmlns:a16="http://schemas.microsoft.com/office/drawing/2014/main" id="{B1287A1A-D34D-CCB3-382B-463B5E80B0BF}"/>
              </a:ext>
            </a:extLst>
          </p:cNvPr>
          <p:cNvSpPr txBox="1">
            <a:spLocks noGrp="1"/>
          </p:cNvSpPr>
          <p:nvPr>
            <p:ph type="body" idx="1"/>
          </p:nvPr>
        </p:nvSpPr>
        <p:spPr>
          <a:xfrm>
            <a:off x="311700" y="577725"/>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Scaling Regions to Uniform Sizes</a:t>
            </a:r>
            <a:endParaRPr lang="en-US" altLang="zh-CN" dirty="0">
              <a:latin typeface="DM Sans" pitchFamily="2" charset="0"/>
            </a:endParaRPr>
          </a:p>
        </p:txBody>
      </p:sp>
      <p:sp>
        <p:nvSpPr>
          <p:cNvPr id="3" name="文本框 2">
            <a:extLst>
              <a:ext uri="{FF2B5EF4-FFF2-40B4-BE49-F238E27FC236}">
                <a16:creationId xmlns:a16="http://schemas.microsoft.com/office/drawing/2014/main" id="{413818AC-4CA5-9F78-9ECC-B07FF48F32F6}"/>
              </a:ext>
            </a:extLst>
          </p:cNvPr>
          <p:cNvSpPr txBox="1"/>
          <p:nvPr/>
        </p:nvSpPr>
        <p:spPr>
          <a:xfrm>
            <a:off x="928533" y="4281037"/>
            <a:ext cx="6960599" cy="892552"/>
          </a:xfrm>
          <a:prstGeom prst="rect">
            <a:avLst/>
          </a:prstGeom>
          <a:noFill/>
        </p:spPr>
        <p:txBody>
          <a:bodyPr wrap="square">
            <a:spAutoFit/>
          </a:bodyPr>
          <a:lstStyle/>
          <a:p>
            <a:pPr algn="l">
              <a:spcAft>
                <a:spcPts val="1200"/>
              </a:spcAft>
            </a:pPr>
            <a:r>
              <a:rPr lang="en-US" b="0" i="0" dirty="0">
                <a:effectLst/>
                <a:latin typeface="DM Sans" pitchFamily="2" charset="0"/>
              </a:rPr>
              <a:t>The method in the second row, third column of the image corresponds to </a:t>
            </a:r>
            <a:r>
              <a:rPr lang="en-US" b="1" i="0" dirty="0">
                <a:effectLst/>
                <a:latin typeface="DM Sans" pitchFamily="2" charset="0"/>
              </a:rPr>
              <a:t>isotropic scaling with padding</a:t>
            </a:r>
            <a:r>
              <a:rPr lang="en-US" b="0" i="0" dirty="0">
                <a:effectLst/>
                <a:latin typeface="DM Sans" pitchFamily="2" charset="0"/>
              </a:rPr>
              <a:t>. This approach involves the following steps:</a:t>
            </a:r>
          </a:p>
          <a:p>
            <a:pPr algn="l">
              <a:spcAft>
                <a:spcPts val="1200"/>
              </a:spcAft>
              <a:buFont typeface="+mj-lt"/>
              <a:buAutoNum type="arabicPeriod"/>
            </a:pPr>
            <a:r>
              <a:rPr lang="en-US" b="1" i="0" dirty="0">
                <a:effectLst/>
                <a:latin typeface="DM Sans" pitchFamily="2" charset="0"/>
              </a:rPr>
              <a:t>Bounding Box Expansion--&gt;2.Context Inclusion--&gt;3.Resizing</a:t>
            </a:r>
            <a:endParaRPr lang="en-US" b="0" i="0" dirty="0">
              <a:effectLst/>
              <a:latin typeface="DM Sans" pitchFamily="2" charset="0"/>
            </a:endParaRPr>
          </a:p>
        </p:txBody>
      </p:sp>
      <p:pic>
        <p:nvPicPr>
          <p:cNvPr id="11266" name="Picture 2" descr="这里写图片描述">
            <a:extLst>
              <a:ext uri="{FF2B5EF4-FFF2-40B4-BE49-F238E27FC236}">
                <a16:creationId xmlns:a16="http://schemas.microsoft.com/office/drawing/2014/main" id="{13981674-01A3-90C9-8A79-8FCFB5E92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787" y="994912"/>
            <a:ext cx="6448425" cy="32861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B30B80E-C6E2-E89C-2924-1C12AFD100A4}"/>
              </a:ext>
            </a:extLst>
          </p:cNvPr>
          <p:cNvSpPr txBox="1"/>
          <p:nvPr/>
        </p:nvSpPr>
        <p:spPr>
          <a:xfrm>
            <a:off x="6921230" y="-28180"/>
            <a:ext cx="5178902" cy="276999"/>
          </a:xfrm>
          <a:prstGeom prst="rect">
            <a:avLst/>
          </a:prstGeom>
          <a:noFill/>
        </p:spPr>
        <p:txBody>
          <a:bodyPr wrap="square">
            <a:spAutoFit/>
          </a:bodyPr>
          <a:lstStyle/>
          <a:p>
            <a:r>
              <a:rPr lang="en-US" sz="1200" dirty="0"/>
              <a:t>https://arxiv.org/abs/1311.2524</a:t>
            </a:r>
          </a:p>
        </p:txBody>
      </p:sp>
    </p:spTree>
    <p:extLst>
      <p:ext uri="{BB962C8B-B14F-4D97-AF65-F5344CB8AC3E}">
        <p14:creationId xmlns:p14="http://schemas.microsoft.com/office/powerpoint/2010/main" val="1041682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0439FC59-FBCB-1045-5824-4C71A2214BD1}"/>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F6ACAA66-5791-4E09-49F9-21B1B79B0956}"/>
              </a:ext>
            </a:extLst>
          </p:cNvPr>
          <p:cNvGrpSpPr/>
          <p:nvPr/>
        </p:nvGrpSpPr>
        <p:grpSpPr>
          <a:xfrm>
            <a:off x="874834" y="69687"/>
            <a:ext cx="6950320" cy="4814439"/>
            <a:chOff x="2105758" y="874835"/>
            <a:chExt cx="6765315" cy="4637942"/>
          </a:xfrm>
        </p:grpSpPr>
        <p:pic>
          <p:nvPicPr>
            <p:cNvPr id="3074" name="Picture 2" descr="Invoice Information extraction using OCR and Deep Learning | by Sourav Ghosh | Analytics Vidhya | Medium">
              <a:extLst>
                <a:ext uri="{FF2B5EF4-FFF2-40B4-BE49-F238E27FC236}">
                  <a16:creationId xmlns:a16="http://schemas.microsoft.com/office/drawing/2014/main" id="{990702A2-EEE3-924F-9FAB-638C93B44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498" y="1169377"/>
              <a:ext cx="6505575"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2E41DA4-52DA-3FBB-3F3A-1D185D10BEE4}"/>
                </a:ext>
              </a:extLst>
            </p:cNvPr>
            <p:cNvSpPr/>
            <p:nvPr/>
          </p:nvSpPr>
          <p:spPr>
            <a:xfrm>
              <a:off x="2105758" y="874835"/>
              <a:ext cx="1820007" cy="7825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Google Shape;85;p16">
            <a:extLst>
              <a:ext uri="{FF2B5EF4-FFF2-40B4-BE49-F238E27FC236}">
                <a16:creationId xmlns:a16="http://schemas.microsoft.com/office/drawing/2014/main" id="{D21C09A7-412F-D81F-CA11-62E5CCF26130}"/>
              </a:ext>
            </a:extLst>
          </p:cNvPr>
          <p:cNvSpPr txBox="1">
            <a:spLocks noGrp="1"/>
          </p:cNvSpPr>
          <p:nvPr>
            <p:ph type="body" idx="1"/>
          </p:nvPr>
        </p:nvSpPr>
        <p:spPr>
          <a:xfrm>
            <a:off x="199832" y="91342"/>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0070C0"/>
                </a:solidFill>
              </a:rPr>
              <a:t>RCNN Overview</a:t>
            </a:r>
          </a:p>
          <a:p>
            <a:pPr marL="342900" indent="-342900"/>
            <a:endParaRPr lang="en-US" b="1" i="0" dirty="0">
              <a:effectLst/>
              <a:latin typeface="DM Sans" pitchFamily="2" charset="0"/>
            </a:endParaRPr>
          </a:p>
          <a:p>
            <a:pPr marL="0" indent="0">
              <a:buNone/>
            </a:pPr>
            <a:endParaRPr lang="en-US" altLang="zh-CN" dirty="0">
              <a:latin typeface="DM Sans" pitchFamily="2" charset="0"/>
            </a:endParaRPr>
          </a:p>
        </p:txBody>
      </p:sp>
      <p:sp>
        <p:nvSpPr>
          <p:cNvPr id="5" name="椭圆 4">
            <a:extLst>
              <a:ext uri="{FF2B5EF4-FFF2-40B4-BE49-F238E27FC236}">
                <a16:creationId xmlns:a16="http://schemas.microsoft.com/office/drawing/2014/main" id="{44A6388D-D608-35FE-4DB6-F5347B47DD00}"/>
              </a:ext>
            </a:extLst>
          </p:cNvPr>
          <p:cNvSpPr/>
          <p:nvPr/>
        </p:nvSpPr>
        <p:spPr>
          <a:xfrm>
            <a:off x="1874173" y="1784838"/>
            <a:ext cx="5353104" cy="114739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C30AFA97-4A2D-A87E-2450-9188B6591BEC}"/>
              </a:ext>
            </a:extLst>
          </p:cNvPr>
          <p:cNvSpPr txBox="1"/>
          <p:nvPr/>
        </p:nvSpPr>
        <p:spPr>
          <a:xfrm>
            <a:off x="5416609" y="4712613"/>
            <a:ext cx="4099626" cy="430887"/>
          </a:xfrm>
          <a:prstGeom prst="rect">
            <a:avLst/>
          </a:prstGeom>
          <a:noFill/>
        </p:spPr>
        <p:txBody>
          <a:bodyPr wrap="square">
            <a:spAutoFit/>
          </a:bodyPr>
          <a:lstStyle/>
          <a:p>
            <a:r>
              <a:rPr lang="en-US" sz="1050" dirty="0">
                <a:solidFill>
                  <a:schemeClr val="bg2">
                    <a:lumMod val="50000"/>
                    <a:lumOff val="50000"/>
                  </a:schemeClr>
                </a:solidFill>
              </a:rPr>
              <a:t>https://medium.com/towards-data-science/deep-learning-for-object-detection-a-comprehensive-review-73930816d8d9</a:t>
            </a:r>
          </a:p>
        </p:txBody>
      </p:sp>
    </p:spTree>
    <p:extLst>
      <p:ext uri="{BB962C8B-B14F-4D97-AF65-F5344CB8AC3E}">
        <p14:creationId xmlns:p14="http://schemas.microsoft.com/office/powerpoint/2010/main" val="83946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B056050F-36F5-966D-DE52-1314832BA66C}"/>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795DA3B3-44AA-2D23-FA9B-63C0D9BCAE6F}"/>
              </a:ext>
            </a:extLst>
          </p:cNvPr>
          <p:cNvGrpSpPr/>
          <p:nvPr/>
        </p:nvGrpSpPr>
        <p:grpSpPr>
          <a:xfrm>
            <a:off x="761093" y="291975"/>
            <a:ext cx="11235655" cy="3257115"/>
            <a:chOff x="897374" y="577725"/>
            <a:chExt cx="11235655" cy="3257115"/>
          </a:xfrm>
        </p:grpSpPr>
        <p:grpSp>
          <p:nvGrpSpPr>
            <p:cNvPr id="4" name="组合 3">
              <a:extLst>
                <a:ext uri="{FF2B5EF4-FFF2-40B4-BE49-F238E27FC236}">
                  <a16:creationId xmlns:a16="http://schemas.microsoft.com/office/drawing/2014/main" id="{44BD75B6-F8CA-7B0C-78A7-A53C8D46D00E}"/>
                </a:ext>
              </a:extLst>
            </p:cNvPr>
            <p:cNvGrpSpPr/>
            <p:nvPr/>
          </p:nvGrpSpPr>
          <p:grpSpPr>
            <a:xfrm>
              <a:off x="897374" y="577725"/>
              <a:ext cx="7568327" cy="3257115"/>
              <a:chOff x="897374" y="577725"/>
              <a:chExt cx="7568327" cy="3257115"/>
            </a:xfrm>
          </p:grpSpPr>
          <p:pic>
            <p:nvPicPr>
              <p:cNvPr id="10242" name="Picture 2" descr="R-CNN - Region-Based Convolutional Neural Networks - GeeksforGeeks">
                <a:extLst>
                  <a:ext uri="{FF2B5EF4-FFF2-40B4-BE49-F238E27FC236}">
                    <a16:creationId xmlns:a16="http://schemas.microsoft.com/office/drawing/2014/main" id="{8736F1BC-FDB0-F727-64A1-80C6E291E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374" y="577725"/>
                <a:ext cx="7412477" cy="325711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6F050BBA-28B1-F93F-A0B3-8D7F9258A515}"/>
                  </a:ext>
                </a:extLst>
              </p:cNvPr>
              <p:cNvSpPr/>
              <p:nvPr/>
            </p:nvSpPr>
            <p:spPr>
              <a:xfrm>
                <a:off x="7561029" y="577725"/>
                <a:ext cx="904672" cy="627434"/>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连接符: 曲线 5">
              <a:extLst>
                <a:ext uri="{FF2B5EF4-FFF2-40B4-BE49-F238E27FC236}">
                  <a16:creationId xmlns:a16="http://schemas.microsoft.com/office/drawing/2014/main" id="{B56AC218-759F-72DF-09B3-76D96319A7A7}"/>
                </a:ext>
              </a:extLst>
            </p:cNvPr>
            <p:cNvCxnSpPr>
              <a:cxnSpLocks/>
              <a:endCxn id="2" idx="1"/>
            </p:cNvCxnSpPr>
            <p:nvPr/>
          </p:nvCxnSpPr>
          <p:spPr>
            <a:xfrm rot="5400000" flipH="1" flipV="1">
              <a:off x="6385776" y="1047517"/>
              <a:ext cx="1331328" cy="10191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88E4EAB-34E2-DA78-FFD0-0B53386A086D}"/>
                </a:ext>
              </a:extLst>
            </p:cNvPr>
            <p:cNvSpPr txBox="1"/>
            <p:nvPr/>
          </p:nvSpPr>
          <p:spPr>
            <a:xfrm>
              <a:off x="7561029" y="737553"/>
              <a:ext cx="4572000" cy="523220"/>
            </a:xfrm>
            <a:prstGeom prst="rect">
              <a:avLst/>
            </a:prstGeom>
            <a:noFill/>
          </p:spPr>
          <p:txBody>
            <a:bodyPr wrap="square">
              <a:spAutoFit/>
            </a:bodyPr>
            <a:lstStyle/>
            <a:p>
              <a:r>
                <a:rPr lang="en-US" altLang="zh-CN" dirty="0">
                  <a:latin typeface="DM Sans" pitchFamily="2" charset="0"/>
                </a:rPr>
                <a:t>After pooling</a:t>
              </a:r>
              <a:endParaRPr lang="en-US" dirty="0">
                <a:latin typeface="DM Sans" pitchFamily="2" charset="0"/>
              </a:endParaRPr>
            </a:p>
            <a:p>
              <a:r>
                <a:rPr lang="en-US" dirty="0">
                  <a:latin typeface="DM Sans" pitchFamily="2" charset="0"/>
                </a:rPr>
                <a:t>6*6*256</a:t>
              </a:r>
              <a:endParaRPr lang="en-US" dirty="0"/>
            </a:p>
          </p:txBody>
        </p:sp>
      </p:grpSp>
      <p:sp>
        <p:nvSpPr>
          <p:cNvPr id="84" name="Google Shape;84;p16">
            <a:extLst>
              <a:ext uri="{FF2B5EF4-FFF2-40B4-BE49-F238E27FC236}">
                <a16:creationId xmlns:a16="http://schemas.microsoft.com/office/drawing/2014/main" id="{373F5BED-1BD2-1510-8B1A-0DB259952747}"/>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t>CNN Feature Extraction: RCNN network layers</a:t>
            </a:r>
          </a:p>
        </p:txBody>
      </p:sp>
      <p:sp>
        <p:nvSpPr>
          <p:cNvPr id="3" name="文本框 2">
            <a:extLst>
              <a:ext uri="{FF2B5EF4-FFF2-40B4-BE49-F238E27FC236}">
                <a16:creationId xmlns:a16="http://schemas.microsoft.com/office/drawing/2014/main" id="{7D19ABD0-AE9C-68C5-0FDB-ED9E6DFE8CD7}"/>
              </a:ext>
            </a:extLst>
          </p:cNvPr>
          <p:cNvSpPr txBox="1"/>
          <p:nvPr/>
        </p:nvSpPr>
        <p:spPr>
          <a:xfrm>
            <a:off x="206715" y="3021890"/>
            <a:ext cx="8937285" cy="2000548"/>
          </a:xfrm>
          <a:prstGeom prst="rect">
            <a:avLst/>
          </a:prstGeom>
          <a:noFill/>
        </p:spPr>
        <p:txBody>
          <a:bodyPr wrap="square">
            <a:spAutoFit/>
          </a:bodyPr>
          <a:lstStyle/>
          <a:p>
            <a:pPr algn="l">
              <a:spcAft>
                <a:spcPts val="1200"/>
              </a:spcAft>
              <a:buFont typeface="Arial" panose="020B0604020202020204" pitchFamily="34" charset="0"/>
              <a:buChar char="•"/>
            </a:pPr>
            <a:r>
              <a:rPr lang="en-US" dirty="0">
                <a:latin typeface="DM Sans" pitchFamily="2" charset="0"/>
              </a:rPr>
              <a:t>R</a:t>
            </a:r>
            <a:r>
              <a:rPr lang="en-US" b="0" i="0" dirty="0">
                <a:effectLst/>
                <a:latin typeface="DM Sans" pitchFamily="2" charset="0"/>
              </a:rPr>
              <a:t>egion proposal is </a:t>
            </a:r>
            <a:r>
              <a:rPr lang="en-US" b="1" i="0" dirty="0">
                <a:effectLst/>
                <a:latin typeface="DM Sans" pitchFamily="2" charset="0"/>
              </a:rPr>
              <a:t>warped</a:t>
            </a:r>
            <a:r>
              <a:rPr lang="en-US" b="0" i="0" dirty="0">
                <a:effectLst/>
                <a:latin typeface="DM Sans" pitchFamily="2" charset="0"/>
              </a:rPr>
              <a:t> to a fixed size (e.g., </a:t>
            </a:r>
            <a:r>
              <a:rPr lang="en-US" dirty="0">
                <a:latin typeface="DM Sans" pitchFamily="2" charset="0"/>
              </a:rPr>
              <a:t>224</a:t>
            </a:r>
            <a:r>
              <a:rPr lang="en-US" b="0" i="0" dirty="0">
                <a:effectLst/>
                <a:latin typeface="DM Sans" pitchFamily="2" charset="0"/>
              </a:rPr>
              <a:t>×224 pixels) to match the input requirements of CNN.</a:t>
            </a:r>
          </a:p>
          <a:p>
            <a:pPr algn="l">
              <a:spcAft>
                <a:spcPts val="1200"/>
              </a:spcAft>
              <a:buFont typeface="Arial" panose="020B0604020202020204" pitchFamily="34" charset="0"/>
              <a:buChar char="•"/>
            </a:pPr>
            <a:r>
              <a:rPr lang="en-US" b="0" i="0" dirty="0">
                <a:effectLst/>
                <a:latin typeface="DM Sans" pitchFamily="2" charset="0"/>
              </a:rPr>
              <a:t>The CNN, based on the architecture proposed by </a:t>
            </a:r>
            <a:r>
              <a:rPr lang="en-US" b="0" i="0" dirty="0" err="1">
                <a:effectLst/>
                <a:latin typeface="DM Sans" pitchFamily="2" charset="0"/>
              </a:rPr>
              <a:t>Krizhevsky</a:t>
            </a:r>
            <a:r>
              <a:rPr lang="en-US" b="0" i="0" dirty="0">
                <a:effectLst/>
                <a:latin typeface="DM Sans" pitchFamily="2" charset="0"/>
              </a:rPr>
              <a:t> et al. (</a:t>
            </a:r>
            <a:r>
              <a:rPr lang="en-US" b="0" i="0" dirty="0" err="1">
                <a:effectLst/>
                <a:latin typeface="DM Sans" pitchFamily="2" charset="0"/>
              </a:rPr>
              <a:t>AlexNet</a:t>
            </a:r>
            <a:r>
              <a:rPr lang="en-US" b="0" i="0" dirty="0">
                <a:effectLst/>
                <a:latin typeface="DM Sans" pitchFamily="2" charset="0"/>
              </a:rPr>
              <a:t>), extracts a </a:t>
            </a:r>
            <a:r>
              <a:rPr lang="en-US" b="1" i="0" dirty="0">
                <a:effectLst/>
                <a:latin typeface="DM Sans" pitchFamily="2" charset="0"/>
              </a:rPr>
              <a:t>4096-dimensional feature vector</a:t>
            </a:r>
            <a:r>
              <a:rPr lang="en-US" b="0" i="0" dirty="0">
                <a:effectLst/>
                <a:latin typeface="DM Sans" pitchFamily="2" charset="0"/>
              </a:rPr>
              <a:t> for each region.</a:t>
            </a:r>
          </a:p>
          <a:p>
            <a:pPr algn="l">
              <a:spcAft>
                <a:spcPts val="1200"/>
              </a:spcAft>
              <a:buFont typeface="Arial" panose="020B0604020202020204" pitchFamily="34" charset="0"/>
              <a:buChar char="•"/>
            </a:pPr>
            <a:r>
              <a:rPr lang="en-US" b="0" i="0" dirty="0">
                <a:effectLst/>
                <a:latin typeface="DM Sans" pitchFamily="2" charset="0"/>
              </a:rPr>
              <a:t>The CNN consists of:</a:t>
            </a:r>
          </a:p>
          <a:p>
            <a:pPr marL="742950" lvl="1" indent="-285750" algn="l">
              <a:spcAft>
                <a:spcPts val="1200"/>
              </a:spcAft>
              <a:buFont typeface="Arial" panose="020B0604020202020204" pitchFamily="34" charset="0"/>
              <a:buChar char="•"/>
            </a:pPr>
            <a:r>
              <a:rPr lang="en-US" b="1" i="0" dirty="0">
                <a:effectLst/>
                <a:latin typeface="DM Sans" pitchFamily="2" charset="0"/>
              </a:rPr>
              <a:t>Five convolutional layers</a:t>
            </a:r>
            <a:r>
              <a:rPr lang="en-US" b="0" i="0" dirty="0">
                <a:effectLst/>
                <a:latin typeface="DM Sans" pitchFamily="2" charset="0"/>
              </a:rPr>
              <a:t> for feature extraction.</a:t>
            </a:r>
          </a:p>
          <a:p>
            <a:pPr marL="742950" lvl="1" indent="-285750" algn="l">
              <a:spcAft>
                <a:spcPts val="1200"/>
              </a:spcAft>
              <a:buFont typeface="Arial" panose="020B0604020202020204" pitchFamily="34" charset="0"/>
              <a:buChar char="•"/>
            </a:pPr>
            <a:r>
              <a:rPr lang="en-US" b="1" i="0" dirty="0">
                <a:effectLst/>
                <a:latin typeface="DM Sans" pitchFamily="2" charset="0"/>
              </a:rPr>
              <a:t>Two fully connected layers</a:t>
            </a:r>
            <a:r>
              <a:rPr lang="en-US" b="0" i="0" dirty="0">
                <a:effectLst/>
                <a:latin typeface="DM Sans" pitchFamily="2" charset="0"/>
              </a:rPr>
              <a:t> for high-level feature representation.</a:t>
            </a:r>
          </a:p>
        </p:txBody>
      </p:sp>
    </p:spTree>
    <p:extLst>
      <p:ext uri="{BB962C8B-B14F-4D97-AF65-F5344CB8AC3E}">
        <p14:creationId xmlns:p14="http://schemas.microsoft.com/office/powerpoint/2010/main" val="2618152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934F5FAA-4FCE-F720-E3AC-31DED2B670EC}"/>
            </a:ext>
          </a:extLst>
        </p:cNvPr>
        <p:cNvGrpSpPr/>
        <p:nvPr/>
      </p:nvGrpSpPr>
      <p:grpSpPr>
        <a:xfrm>
          <a:off x="0" y="0"/>
          <a:ext cx="0" cy="0"/>
          <a:chOff x="0" y="0"/>
          <a:chExt cx="0" cy="0"/>
        </a:xfrm>
      </p:grpSpPr>
      <p:pic>
        <p:nvPicPr>
          <p:cNvPr id="12" name="图片 11">
            <a:extLst>
              <a:ext uri="{FF2B5EF4-FFF2-40B4-BE49-F238E27FC236}">
                <a16:creationId xmlns:a16="http://schemas.microsoft.com/office/drawing/2014/main" id="{FE5F5BE4-AB53-447C-8625-321C025439FF}"/>
              </a:ext>
            </a:extLst>
          </p:cNvPr>
          <p:cNvPicPr>
            <a:picLocks noChangeAspect="1"/>
          </p:cNvPicPr>
          <p:nvPr/>
        </p:nvPicPr>
        <p:blipFill>
          <a:blip r:embed="rId3"/>
          <a:stretch>
            <a:fillRect/>
          </a:stretch>
        </p:blipFill>
        <p:spPr>
          <a:xfrm>
            <a:off x="4536250" y="2263319"/>
            <a:ext cx="4577461" cy="1647263"/>
          </a:xfrm>
          <a:prstGeom prst="rect">
            <a:avLst/>
          </a:prstGeom>
        </p:spPr>
      </p:pic>
      <p:sp>
        <p:nvSpPr>
          <p:cNvPr id="84" name="Google Shape;84;p16">
            <a:extLst>
              <a:ext uri="{FF2B5EF4-FFF2-40B4-BE49-F238E27FC236}">
                <a16:creationId xmlns:a16="http://schemas.microsoft.com/office/drawing/2014/main" id="{EEA8948E-B4C4-6CA8-29A4-891FD8ED7048}"/>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t>RCNN: Object Detection via CNN and Selective Region Search</a:t>
            </a:r>
            <a:endParaRPr lang="en-US" sz="2400" dirty="0"/>
          </a:p>
        </p:txBody>
      </p:sp>
      <p:sp>
        <p:nvSpPr>
          <p:cNvPr id="85" name="Google Shape;85;p16">
            <a:extLst>
              <a:ext uri="{FF2B5EF4-FFF2-40B4-BE49-F238E27FC236}">
                <a16:creationId xmlns:a16="http://schemas.microsoft.com/office/drawing/2014/main" id="{B793CA82-6234-E928-496D-7CCBB5AA6F82}"/>
              </a:ext>
            </a:extLst>
          </p:cNvPr>
          <p:cNvSpPr txBox="1">
            <a:spLocks noGrp="1"/>
          </p:cNvSpPr>
          <p:nvPr>
            <p:ph type="body" idx="1"/>
          </p:nvPr>
        </p:nvSpPr>
        <p:spPr>
          <a:xfrm>
            <a:off x="311700" y="577725"/>
            <a:ext cx="8520600" cy="4120500"/>
          </a:xfrm>
          <a:prstGeom prst="rect">
            <a:avLst/>
          </a:prstGeom>
        </p:spPr>
        <p:txBody>
          <a:bodyPr spcFirstLastPara="1" wrap="square" lIns="91425" tIns="91425" rIns="91425" bIns="91425" anchor="t" anchorCtr="0">
            <a:noAutofit/>
          </a:bodyPr>
          <a:lstStyle/>
          <a:p>
            <a:pPr marL="0" indent="0">
              <a:buNone/>
            </a:pPr>
            <a:r>
              <a:rPr lang="en-US" dirty="0"/>
              <a:t>Supervised Pre-training and </a:t>
            </a:r>
            <a:r>
              <a:rPr lang="en-US" altLang="zh-CN" dirty="0"/>
              <a:t>fine-tuning</a:t>
            </a:r>
            <a:r>
              <a:rPr lang="en-US" dirty="0"/>
              <a:t> </a:t>
            </a:r>
          </a:p>
          <a:p>
            <a:pPr marL="0" indent="0">
              <a:buNone/>
            </a:pPr>
            <a:endParaRPr lang="en-US" altLang="zh-CN" dirty="0">
              <a:latin typeface="DM Sans" pitchFamily="2" charset="0"/>
            </a:endParaRPr>
          </a:p>
        </p:txBody>
      </p:sp>
      <p:sp>
        <p:nvSpPr>
          <p:cNvPr id="3" name="文本框 2">
            <a:extLst>
              <a:ext uri="{FF2B5EF4-FFF2-40B4-BE49-F238E27FC236}">
                <a16:creationId xmlns:a16="http://schemas.microsoft.com/office/drawing/2014/main" id="{3DFCAA4A-9537-F9A4-7599-FEB0D39147DA}"/>
              </a:ext>
            </a:extLst>
          </p:cNvPr>
          <p:cNvSpPr txBox="1"/>
          <p:nvPr/>
        </p:nvSpPr>
        <p:spPr>
          <a:xfrm>
            <a:off x="542317" y="3959561"/>
            <a:ext cx="7981545" cy="954107"/>
          </a:xfrm>
          <a:prstGeom prst="rect">
            <a:avLst/>
          </a:prstGeom>
          <a:noFill/>
        </p:spPr>
        <p:txBody>
          <a:bodyPr wrap="square">
            <a:spAutoFit/>
          </a:bodyPr>
          <a:lstStyle/>
          <a:p>
            <a:r>
              <a:rPr lang="en-US" b="0" i="0" dirty="0">
                <a:effectLst/>
                <a:latin typeface="DM Sans" pitchFamily="2" charset="0"/>
              </a:rPr>
              <a:t>By </a:t>
            </a:r>
            <a:r>
              <a:rPr lang="en-US" b="1" i="0" dirty="0">
                <a:effectLst/>
                <a:latin typeface="DM Sans" pitchFamily="2" charset="0"/>
              </a:rPr>
              <a:t>pre-training</a:t>
            </a:r>
            <a:r>
              <a:rPr lang="en-US" b="0" i="0" dirty="0">
                <a:effectLst/>
                <a:latin typeface="DM Sans" pitchFamily="2" charset="0"/>
              </a:rPr>
              <a:t> the CNN on </a:t>
            </a:r>
            <a:r>
              <a:rPr lang="en-US" b="1" i="0" dirty="0">
                <a:effectLst/>
                <a:latin typeface="DM Sans" pitchFamily="2" charset="0"/>
              </a:rPr>
              <a:t>ImageNet</a:t>
            </a:r>
            <a:r>
              <a:rPr lang="en-US" b="0" i="0" dirty="0">
                <a:effectLst/>
                <a:latin typeface="DM Sans" pitchFamily="2" charset="0"/>
              </a:rPr>
              <a:t>, the model learns generalizable features from abundant labeled data(</a:t>
            </a:r>
            <a:r>
              <a:rPr lang="en-US" altLang="zh-CN" b="0" i="0" dirty="0">
                <a:effectLst/>
                <a:latin typeface="DM Sans" pitchFamily="2" charset="0"/>
              </a:rPr>
              <a:t>more than 1200000 pictures</a:t>
            </a:r>
            <a:r>
              <a:rPr lang="en-US" b="0" i="0" dirty="0">
                <a:effectLst/>
                <a:latin typeface="DM Sans" pitchFamily="2" charset="0"/>
              </a:rPr>
              <a:t>). </a:t>
            </a:r>
            <a:r>
              <a:rPr lang="en-US" b="1" i="0" dirty="0">
                <a:effectLst/>
                <a:latin typeface="DM Sans" pitchFamily="2" charset="0"/>
              </a:rPr>
              <a:t>Fine-tuning</a:t>
            </a:r>
            <a:r>
              <a:rPr lang="en-US" b="0" i="0" dirty="0">
                <a:effectLst/>
                <a:latin typeface="DM Sans" pitchFamily="2" charset="0"/>
              </a:rPr>
              <a:t> on </a:t>
            </a:r>
            <a:r>
              <a:rPr lang="en-US" b="1" i="0" dirty="0">
                <a:effectLst/>
                <a:latin typeface="DM Sans" pitchFamily="2" charset="0"/>
              </a:rPr>
              <a:t>PASCAL VOC</a:t>
            </a:r>
            <a:r>
              <a:rPr lang="en-US" b="0" i="0" dirty="0">
                <a:effectLst/>
                <a:latin typeface="DM Sans" pitchFamily="2" charset="0"/>
              </a:rPr>
              <a:t> then adapts these features to the specific task of object detection, addressing the challenge of limited labeled data in the target domain. </a:t>
            </a:r>
            <a:endParaRPr lang="en-US" dirty="0"/>
          </a:p>
        </p:txBody>
      </p:sp>
      <p:cxnSp>
        <p:nvCxnSpPr>
          <p:cNvPr id="7" name="直接箭头连接符 6">
            <a:extLst>
              <a:ext uri="{FF2B5EF4-FFF2-40B4-BE49-F238E27FC236}">
                <a16:creationId xmlns:a16="http://schemas.microsoft.com/office/drawing/2014/main" id="{977FE06B-5D89-715D-5865-11AE7807E165}"/>
              </a:ext>
            </a:extLst>
          </p:cNvPr>
          <p:cNvCxnSpPr>
            <a:cxnSpLocks/>
          </p:cNvCxnSpPr>
          <p:nvPr/>
        </p:nvCxnSpPr>
        <p:spPr>
          <a:xfrm flipV="1">
            <a:off x="1534886" y="2833459"/>
            <a:ext cx="1362595" cy="1202031"/>
          </a:xfrm>
          <a:prstGeom prst="straightConnector1">
            <a:avLst/>
          </a:prstGeom>
          <a:ln w="38100">
            <a:solidFill>
              <a:srgbClr val="21212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BCD376AE-09E4-144C-80DB-6A79A4E56C44}"/>
              </a:ext>
            </a:extLst>
          </p:cNvPr>
          <p:cNvGrpSpPr/>
          <p:nvPr/>
        </p:nvGrpSpPr>
        <p:grpSpPr>
          <a:xfrm>
            <a:off x="801832" y="1110142"/>
            <a:ext cx="4586731" cy="1705017"/>
            <a:chOff x="1381328" y="1200010"/>
            <a:chExt cx="6100927" cy="2175763"/>
          </a:xfrm>
        </p:grpSpPr>
        <p:grpSp>
          <p:nvGrpSpPr>
            <p:cNvPr id="13" name="组合 12">
              <a:extLst>
                <a:ext uri="{FF2B5EF4-FFF2-40B4-BE49-F238E27FC236}">
                  <a16:creationId xmlns:a16="http://schemas.microsoft.com/office/drawing/2014/main" id="{E280679A-21EB-F35A-70C4-2A8440D0D983}"/>
                </a:ext>
              </a:extLst>
            </p:cNvPr>
            <p:cNvGrpSpPr/>
            <p:nvPr/>
          </p:nvGrpSpPr>
          <p:grpSpPr>
            <a:xfrm>
              <a:off x="1834494" y="1200010"/>
              <a:ext cx="5647761" cy="2083915"/>
              <a:chOff x="1834494" y="1200010"/>
              <a:chExt cx="5647761" cy="2083915"/>
            </a:xfrm>
          </p:grpSpPr>
          <p:pic>
            <p:nvPicPr>
              <p:cNvPr id="4" name="图片 3">
                <a:extLst>
                  <a:ext uri="{FF2B5EF4-FFF2-40B4-BE49-F238E27FC236}">
                    <a16:creationId xmlns:a16="http://schemas.microsoft.com/office/drawing/2014/main" id="{58B6B9CE-4913-11CE-5DE7-5A81D27BCBEB}"/>
                  </a:ext>
                </a:extLst>
              </p:cNvPr>
              <p:cNvPicPr>
                <a:picLocks noChangeAspect="1"/>
              </p:cNvPicPr>
              <p:nvPr/>
            </p:nvPicPr>
            <p:blipFill>
              <a:blip r:embed="rId4"/>
              <a:stretch>
                <a:fillRect/>
              </a:stretch>
            </p:blipFill>
            <p:spPr>
              <a:xfrm>
                <a:off x="1834494" y="1509615"/>
                <a:ext cx="5377166" cy="1774310"/>
              </a:xfrm>
              <a:prstGeom prst="rect">
                <a:avLst/>
              </a:prstGeom>
            </p:spPr>
          </p:pic>
          <p:sp>
            <p:nvSpPr>
              <p:cNvPr id="9" name="文本框 8">
                <a:extLst>
                  <a:ext uri="{FF2B5EF4-FFF2-40B4-BE49-F238E27FC236}">
                    <a16:creationId xmlns:a16="http://schemas.microsoft.com/office/drawing/2014/main" id="{DCAD9235-4770-BEB1-E13B-F20306685B03}"/>
                  </a:ext>
                </a:extLst>
              </p:cNvPr>
              <p:cNvSpPr txBox="1"/>
              <p:nvPr/>
            </p:nvSpPr>
            <p:spPr>
              <a:xfrm>
                <a:off x="2910255" y="1200010"/>
                <a:ext cx="4572000" cy="307777"/>
              </a:xfrm>
              <a:prstGeom prst="rect">
                <a:avLst/>
              </a:prstGeom>
              <a:noFill/>
            </p:spPr>
            <p:txBody>
              <a:bodyPr wrap="square">
                <a:spAutoFit/>
              </a:bodyPr>
              <a:lstStyle/>
              <a:p>
                <a:r>
                  <a:rPr lang="en-US" altLang="zh-CN" b="1" i="0" dirty="0">
                    <a:effectLst/>
                    <a:latin typeface="DM Sans" pitchFamily="2" charset="0"/>
                  </a:rPr>
                  <a:t>Frozen during fine-tuning</a:t>
                </a:r>
                <a:endParaRPr lang="en-US" dirty="0"/>
              </a:p>
            </p:txBody>
          </p:sp>
        </p:grpSp>
        <p:sp>
          <p:nvSpPr>
            <p:cNvPr id="5" name="矩形 4">
              <a:extLst>
                <a:ext uri="{FF2B5EF4-FFF2-40B4-BE49-F238E27FC236}">
                  <a16:creationId xmlns:a16="http://schemas.microsoft.com/office/drawing/2014/main" id="{794BC59A-8014-4DD4-74EA-BA08C62A8D7B}"/>
                </a:ext>
              </a:extLst>
            </p:cNvPr>
            <p:cNvSpPr/>
            <p:nvPr/>
          </p:nvSpPr>
          <p:spPr>
            <a:xfrm>
              <a:off x="1381328" y="1507787"/>
              <a:ext cx="5282119" cy="18679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10" name="文本框 9">
            <a:extLst>
              <a:ext uri="{FF2B5EF4-FFF2-40B4-BE49-F238E27FC236}">
                <a16:creationId xmlns:a16="http://schemas.microsoft.com/office/drawing/2014/main" id="{10DC6F5B-D9F3-8745-C758-26CB72FC1C7D}"/>
              </a:ext>
            </a:extLst>
          </p:cNvPr>
          <p:cNvSpPr txBox="1"/>
          <p:nvPr/>
        </p:nvSpPr>
        <p:spPr>
          <a:xfrm>
            <a:off x="6921230" y="-28180"/>
            <a:ext cx="5178902" cy="276999"/>
          </a:xfrm>
          <a:prstGeom prst="rect">
            <a:avLst/>
          </a:prstGeom>
          <a:noFill/>
        </p:spPr>
        <p:txBody>
          <a:bodyPr wrap="square">
            <a:spAutoFit/>
          </a:bodyPr>
          <a:lstStyle/>
          <a:p>
            <a:r>
              <a:rPr lang="en-US" sz="1200" dirty="0"/>
              <a:t>https://arxiv.org/abs/1311.2524</a:t>
            </a:r>
          </a:p>
        </p:txBody>
      </p:sp>
      <p:cxnSp>
        <p:nvCxnSpPr>
          <p:cNvPr id="16" name="直接箭头连接符 15">
            <a:extLst>
              <a:ext uri="{FF2B5EF4-FFF2-40B4-BE49-F238E27FC236}">
                <a16:creationId xmlns:a16="http://schemas.microsoft.com/office/drawing/2014/main" id="{9926A8C1-ADE5-79BF-AA9C-65F1085BDE1B}"/>
              </a:ext>
            </a:extLst>
          </p:cNvPr>
          <p:cNvCxnSpPr>
            <a:cxnSpLocks/>
          </p:cNvCxnSpPr>
          <p:nvPr/>
        </p:nvCxnSpPr>
        <p:spPr>
          <a:xfrm flipH="1" flipV="1">
            <a:off x="5068711" y="2083244"/>
            <a:ext cx="632178" cy="412487"/>
          </a:xfrm>
          <a:prstGeom prst="straightConnector1">
            <a:avLst/>
          </a:prstGeom>
          <a:ln w="38100">
            <a:solidFill>
              <a:srgbClr val="21212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942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F1AD2EA7-329D-BBE5-8382-F12C20A29DC4}"/>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0570AC8C-4A45-12C2-BB92-B43ABD22FC51}"/>
              </a:ext>
            </a:extLst>
          </p:cNvPr>
          <p:cNvGrpSpPr/>
          <p:nvPr/>
        </p:nvGrpSpPr>
        <p:grpSpPr>
          <a:xfrm>
            <a:off x="874834" y="69687"/>
            <a:ext cx="6950320" cy="4814439"/>
            <a:chOff x="2105758" y="874835"/>
            <a:chExt cx="6765315" cy="4637942"/>
          </a:xfrm>
        </p:grpSpPr>
        <p:pic>
          <p:nvPicPr>
            <p:cNvPr id="3074" name="Picture 2" descr="Invoice Information extraction using OCR and Deep Learning | by Sourav Ghosh | Analytics Vidhya | Medium">
              <a:extLst>
                <a:ext uri="{FF2B5EF4-FFF2-40B4-BE49-F238E27FC236}">
                  <a16:creationId xmlns:a16="http://schemas.microsoft.com/office/drawing/2014/main" id="{8B7A3E05-A13E-1442-A3A8-C0849B707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498" y="1169377"/>
              <a:ext cx="6505575"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E03806E-AF20-518B-BE63-19CFB00E529F}"/>
                </a:ext>
              </a:extLst>
            </p:cNvPr>
            <p:cNvSpPr/>
            <p:nvPr/>
          </p:nvSpPr>
          <p:spPr>
            <a:xfrm>
              <a:off x="2105758" y="874835"/>
              <a:ext cx="1820007" cy="7825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Google Shape;85;p16">
            <a:extLst>
              <a:ext uri="{FF2B5EF4-FFF2-40B4-BE49-F238E27FC236}">
                <a16:creationId xmlns:a16="http://schemas.microsoft.com/office/drawing/2014/main" id="{D8344DC0-1AF6-3656-88B3-9A70B3B548E4}"/>
              </a:ext>
            </a:extLst>
          </p:cNvPr>
          <p:cNvSpPr txBox="1">
            <a:spLocks noGrp="1"/>
          </p:cNvSpPr>
          <p:nvPr>
            <p:ph type="body" idx="1"/>
          </p:nvPr>
        </p:nvSpPr>
        <p:spPr>
          <a:xfrm>
            <a:off x="199832" y="91342"/>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0070C0"/>
                </a:solidFill>
              </a:rPr>
              <a:t>RCNN Overview</a:t>
            </a:r>
          </a:p>
          <a:p>
            <a:pPr marL="342900" indent="-342900"/>
            <a:endParaRPr lang="en-US" b="1" i="0" dirty="0">
              <a:effectLst/>
              <a:latin typeface="DM Sans" pitchFamily="2" charset="0"/>
            </a:endParaRPr>
          </a:p>
          <a:p>
            <a:pPr marL="0" indent="0">
              <a:buNone/>
            </a:pPr>
            <a:endParaRPr lang="en-US" altLang="zh-CN" dirty="0">
              <a:latin typeface="DM Sans" pitchFamily="2" charset="0"/>
            </a:endParaRPr>
          </a:p>
        </p:txBody>
      </p:sp>
      <p:sp>
        <p:nvSpPr>
          <p:cNvPr id="5" name="椭圆 4">
            <a:extLst>
              <a:ext uri="{FF2B5EF4-FFF2-40B4-BE49-F238E27FC236}">
                <a16:creationId xmlns:a16="http://schemas.microsoft.com/office/drawing/2014/main" id="{9E90B797-15A4-74ED-F3E9-FD19C9E0F979}"/>
              </a:ext>
            </a:extLst>
          </p:cNvPr>
          <p:cNvSpPr/>
          <p:nvPr/>
        </p:nvSpPr>
        <p:spPr>
          <a:xfrm>
            <a:off x="4686300" y="712178"/>
            <a:ext cx="2993781" cy="81229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7AFE7321-316D-4740-8077-25541ECAEC3F}"/>
              </a:ext>
            </a:extLst>
          </p:cNvPr>
          <p:cNvSpPr txBox="1"/>
          <p:nvPr/>
        </p:nvSpPr>
        <p:spPr>
          <a:xfrm>
            <a:off x="5416609" y="4712613"/>
            <a:ext cx="4099626" cy="430887"/>
          </a:xfrm>
          <a:prstGeom prst="rect">
            <a:avLst/>
          </a:prstGeom>
          <a:noFill/>
        </p:spPr>
        <p:txBody>
          <a:bodyPr wrap="square">
            <a:spAutoFit/>
          </a:bodyPr>
          <a:lstStyle/>
          <a:p>
            <a:r>
              <a:rPr lang="en-US" sz="1050" dirty="0">
                <a:solidFill>
                  <a:schemeClr val="bg2">
                    <a:lumMod val="50000"/>
                    <a:lumOff val="50000"/>
                  </a:schemeClr>
                </a:solidFill>
              </a:rPr>
              <a:t>https://medium.com/towards-data-science/deep-learning-for-object-detection-a-comprehensive-review-73930816d8d9</a:t>
            </a:r>
          </a:p>
        </p:txBody>
      </p:sp>
    </p:spTree>
    <p:extLst>
      <p:ext uri="{BB962C8B-B14F-4D97-AF65-F5344CB8AC3E}">
        <p14:creationId xmlns:p14="http://schemas.microsoft.com/office/powerpoint/2010/main" val="333009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16A5CABE-F7BA-16CA-B04D-435E96D53112}"/>
            </a:ext>
          </a:extLst>
        </p:cNvPr>
        <p:cNvGrpSpPr/>
        <p:nvPr/>
      </p:nvGrpSpPr>
      <p:grpSpPr>
        <a:xfrm>
          <a:off x="0" y="0"/>
          <a:ext cx="0" cy="0"/>
          <a:chOff x="0" y="0"/>
          <a:chExt cx="0" cy="0"/>
        </a:xfrm>
      </p:grpSpPr>
      <p:pic>
        <p:nvPicPr>
          <p:cNvPr id="13314" name="Picture 2" descr="Object Detection with R-CNN - Mihail Eric">
            <a:extLst>
              <a:ext uri="{FF2B5EF4-FFF2-40B4-BE49-F238E27FC236}">
                <a16:creationId xmlns:a16="http://schemas.microsoft.com/office/drawing/2014/main" id="{C79D8CD5-CDA9-297E-9692-F359658AB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266" y="986935"/>
            <a:ext cx="6645178" cy="3347970"/>
          </a:xfrm>
          <a:prstGeom prst="rect">
            <a:avLst/>
          </a:prstGeom>
          <a:noFill/>
          <a:extLst>
            <a:ext uri="{909E8E84-426E-40DD-AFC4-6F175D3DCCD1}">
              <a14:hiddenFill xmlns:a14="http://schemas.microsoft.com/office/drawing/2010/main">
                <a:solidFill>
                  <a:srgbClr val="FFFFFF"/>
                </a:solidFill>
              </a14:hiddenFill>
            </a:ext>
          </a:extLst>
        </p:spPr>
      </p:pic>
      <p:sp>
        <p:nvSpPr>
          <p:cNvPr id="84" name="Google Shape;84;p16">
            <a:extLst>
              <a:ext uri="{FF2B5EF4-FFF2-40B4-BE49-F238E27FC236}">
                <a16:creationId xmlns:a16="http://schemas.microsoft.com/office/drawing/2014/main" id="{D65AD287-1775-9DFE-3BC1-3AFDACE27A1E}"/>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t>SVM for Object Classification</a:t>
            </a:r>
          </a:p>
        </p:txBody>
      </p:sp>
      <p:sp>
        <p:nvSpPr>
          <p:cNvPr id="85" name="Google Shape;85;p16">
            <a:extLst>
              <a:ext uri="{FF2B5EF4-FFF2-40B4-BE49-F238E27FC236}">
                <a16:creationId xmlns:a16="http://schemas.microsoft.com/office/drawing/2014/main" id="{D48839BE-E6C6-3257-D36C-B5D91328A76F}"/>
              </a:ext>
            </a:extLst>
          </p:cNvPr>
          <p:cNvSpPr txBox="1">
            <a:spLocks noGrp="1"/>
          </p:cNvSpPr>
          <p:nvPr>
            <p:ph type="body" idx="1"/>
          </p:nvPr>
        </p:nvSpPr>
        <p:spPr>
          <a:xfrm>
            <a:off x="311700" y="955795"/>
            <a:ext cx="4124019" cy="5232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C00000"/>
                </a:solidFill>
              </a:rPr>
              <a:t>N pictures </a:t>
            </a:r>
            <a:r>
              <a:rPr lang="zh-CN" altLang="en-US" sz="1800" dirty="0">
                <a:solidFill>
                  <a:srgbClr val="C00000"/>
                </a:solidFill>
              </a:rPr>
              <a:t>✖ </a:t>
            </a:r>
            <a:r>
              <a:rPr lang="en-US" altLang="zh-CN" sz="1800" dirty="0">
                <a:solidFill>
                  <a:srgbClr val="C00000"/>
                </a:solidFill>
              </a:rPr>
              <a:t>2000 region proposals </a:t>
            </a:r>
            <a:r>
              <a:rPr lang="zh-CN" altLang="en-US" sz="1800" dirty="0">
                <a:solidFill>
                  <a:srgbClr val="C00000"/>
                </a:solidFill>
              </a:rPr>
              <a:t>✖</a:t>
            </a:r>
            <a:endParaRPr lang="en-US" altLang="zh-CN" sz="1800" dirty="0">
              <a:solidFill>
                <a:srgbClr val="C00000"/>
              </a:solidFill>
              <a:latin typeface="DM Sans" pitchFamily="2" charset="0"/>
            </a:endParaRPr>
          </a:p>
        </p:txBody>
      </p:sp>
      <p:sp>
        <p:nvSpPr>
          <p:cNvPr id="3" name="文本框 2">
            <a:extLst>
              <a:ext uri="{FF2B5EF4-FFF2-40B4-BE49-F238E27FC236}">
                <a16:creationId xmlns:a16="http://schemas.microsoft.com/office/drawing/2014/main" id="{9DECD7B7-0299-B32A-DEE1-B9739BAE7DD1}"/>
              </a:ext>
            </a:extLst>
          </p:cNvPr>
          <p:cNvSpPr txBox="1"/>
          <p:nvPr/>
        </p:nvSpPr>
        <p:spPr>
          <a:xfrm>
            <a:off x="928533" y="4304165"/>
            <a:ext cx="6514156" cy="677108"/>
          </a:xfrm>
          <a:prstGeom prst="rect">
            <a:avLst/>
          </a:prstGeom>
          <a:noFill/>
        </p:spPr>
        <p:txBody>
          <a:bodyPr wrap="square">
            <a:spAutoFit/>
          </a:bodyPr>
          <a:lstStyle/>
          <a:p>
            <a:pPr algn="l">
              <a:spcAft>
                <a:spcPts val="1200"/>
              </a:spcAft>
            </a:pPr>
            <a:r>
              <a:rPr lang="en-US" b="0" i="0" dirty="0">
                <a:effectLst/>
                <a:latin typeface="DM Sans" pitchFamily="2" charset="0"/>
              </a:rPr>
              <a:t>Separate linear SVMs are trained for each object category. </a:t>
            </a:r>
          </a:p>
          <a:p>
            <a:pPr algn="l">
              <a:spcAft>
                <a:spcPts val="1200"/>
              </a:spcAft>
            </a:pPr>
            <a:r>
              <a:rPr lang="en-US" b="0" i="0" dirty="0">
                <a:effectLst/>
                <a:latin typeface="DM Sans" pitchFamily="2" charset="0"/>
              </a:rPr>
              <a:t>For any given region, each SVM determines if it belongs to its specific class.</a:t>
            </a:r>
          </a:p>
        </p:txBody>
      </p:sp>
      <p:sp>
        <p:nvSpPr>
          <p:cNvPr id="4" name="Google Shape;85;p16">
            <a:extLst>
              <a:ext uri="{FF2B5EF4-FFF2-40B4-BE49-F238E27FC236}">
                <a16:creationId xmlns:a16="http://schemas.microsoft.com/office/drawing/2014/main" id="{AF5F382D-920A-4297-5771-3747EC1823E3}"/>
              </a:ext>
            </a:extLst>
          </p:cNvPr>
          <p:cNvSpPr txBox="1">
            <a:spLocks/>
          </p:cNvSpPr>
          <p:nvPr/>
        </p:nvSpPr>
        <p:spPr>
          <a:xfrm>
            <a:off x="447981" y="2571750"/>
            <a:ext cx="4124019"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1C4587"/>
              </a:buClr>
              <a:buSzPts val="1300"/>
              <a:buFont typeface="Calibri"/>
              <a:buChar char="●"/>
              <a:defRPr sz="2000" b="0" i="0" u="none" strike="noStrike" cap="none">
                <a:solidFill>
                  <a:srgbClr val="1C4587"/>
                </a:solidFill>
                <a:latin typeface="Calibri"/>
                <a:ea typeface="Calibri"/>
                <a:cs typeface="Calibri"/>
                <a:sym typeface="Calibri"/>
              </a:defRPr>
            </a:lvl1pPr>
            <a:lvl2pPr marL="914400" marR="0" lvl="1" indent="-298450" algn="l" rtl="0">
              <a:lnSpc>
                <a:spcPct val="115000"/>
              </a:lnSpc>
              <a:spcBef>
                <a:spcPts val="1600"/>
              </a:spcBef>
              <a:spcAft>
                <a:spcPts val="0"/>
              </a:spcAft>
              <a:buClr>
                <a:srgbClr val="1C4587"/>
              </a:buClr>
              <a:buSzPts val="1100"/>
              <a:buFont typeface="Calibri"/>
              <a:buChar char="○"/>
              <a:defRPr sz="1800" b="0" i="0" u="none" strike="noStrike" cap="none">
                <a:solidFill>
                  <a:srgbClr val="1C4587"/>
                </a:solidFill>
                <a:latin typeface="Calibri"/>
                <a:ea typeface="Calibri"/>
                <a:cs typeface="Calibri"/>
                <a:sym typeface="Calibri"/>
              </a:defRPr>
            </a:lvl2pPr>
            <a:lvl3pPr marL="1371600" marR="0" lvl="2"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3pPr>
            <a:lvl4pPr marL="1828800" marR="0" lvl="3"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4pPr>
            <a:lvl5pPr marL="2286000" marR="0" lvl="4"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5pPr>
            <a:lvl6pPr marL="2743200" marR="0" lvl="5"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6pPr>
            <a:lvl7pPr marL="3200400" marR="0" lvl="6"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7pPr>
            <a:lvl8pPr marL="3657600" marR="0" lvl="7"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8pPr>
            <a:lvl9pPr marL="4114800" marR="0" lvl="8" indent="-298450" algn="l" rtl="0">
              <a:lnSpc>
                <a:spcPct val="115000"/>
              </a:lnSpc>
              <a:spcBef>
                <a:spcPts val="1600"/>
              </a:spcBef>
              <a:spcAft>
                <a:spcPts val="1600"/>
              </a:spcAft>
              <a:buClr>
                <a:srgbClr val="1C4587"/>
              </a:buClr>
              <a:buSzPts val="1100"/>
              <a:buFont typeface="Calibri"/>
              <a:buChar char="■"/>
              <a:defRPr sz="1100" b="0" i="0" u="none" strike="noStrike" cap="none">
                <a:solidFill>
                  <a:srgbClr val="1C4587"/>
                </a:solidFill>
                <a:latin typeface="Calibri"/>
                <a:ea typeface="Calibri"/>
                <a:cs typeface="Calibri"/>
                <a:sym typeface="Calibri"/>
              </a:defRPr>
            </a:lvl9pPr>
          </a:lstStyle>
          <a:p>
            <a:pPr marL="0" indent="0">
              <a:buFont typeface="Calibri"/>
              <a:buNone/>
            </a:pPr>
            <a:r>
              <a:rPr lang="en-US" altLang="zh-CN" sz="1800" dirty="0">
                <a:solidFill>
                  <a:srgbClr val="C00000"/>
                </a:solidFill>
              </a:rPr>
              <a:t>K+1 SVMs:</a:t>
            </a:r>
            <a:endParaRPr lang="en-US" altLang="zh-CN" sz="1800" dirty="0">
              <a:solidFill>
                <a:srgbClr val="C00000"/>
              </a:solidFill>
              <a:latin typeface="DM Sans" pitchFamily="2" charset="0"/>
            </a:endParaRPr>
          </a:p>
        </p:txBody>
      </p:sp>
      <p:pic>
        <p:nvPicPr>
          <p:cNvPr id="12" name="图片 11">
            <a:extLst>
              <a:ext uri="{FF2B5EF4-FFF2-40B4-BE49-F238E27FC236}">
                <a16:creationId xmlns:a16="http://schemas.microsoft.com/office/drawing/2014/main" id="{10D5FBF8-3B7C-B0C0-9139-9AADCC7D8FCB}"/>
              </a:ext>
            </a:extLst>
          </p:cNvPr>
          <p:cNvPicPr>
            <a:picLocks noChangeAspect="1"/>
          </p:cNvPicPr>
          <p:nvPr/>
        </p:nvPicPr>
        <p:blipFill>
          <a:blip r:embed="rId4"/>
          <a:stretch>
            <a:fillRect/>
          </a:stretch>
        </p:blipFill>
        <p:spPr>
          <a:xfrm>
            <a:off x="5378197" y="496713"/>
            <a:ext cx="3697310" cy="520962"/>
          </a:xfrm>
          <a:prstGeom prst="rect">
            <a:avLst/>
          </a:prstGeom>
        </p:spPr>
      </p:pic>
    </p:spTree>
    <p:extLst>
      <p:ext uri="{BB962C8B-B14F-4D97-AF65-F5344CB8AC3E}">
        <p14:creationId xmlns:p14="http://schemas.microsoft.com/office/powerpoint/2010/main" val="239280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xEl>
                                              <p:pRg st="0" end="0"/>
                                            </p:txEl>
                                          </p:spTgt>
                                        </p:tgtEl>
                                        <p:attrNameLst>
                                          <p:attrName>style.visibility</p:attrName>
                                        </p:attrNameLst>
                                      </p:cBhvr>
                                      <p:to>
                                        <p:strVal val="visible"/>
                                      </p:to>
                                    </p:set>
                                    <p:animEffect transition="in" filter="fade">
                                      <p:cBhvr>
                                        <p:cTn id="10" dur="5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3E61E1D4-5E2F-6B49-714A-A95A7087189D}"/>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CFC4FF20-A653-A388-BAA3-A93E81A315D4}"/>
              </a:ext>
            </a:extLst>
          </p:cNvPr>
          <p:cNvGrpSpPr/>
          <p:nvPr/>
        </p:nvGrpSpPr>
        <p:grpSpPr>
          <a:xfrm>
            <a:off x="874834" y="69687"/>
            <a:ext cx="6950320" cy="4814439"/>
            <a:chOff x="2105758" y="874835"/>
            <a:chExt cx="6765315" cy="4637942"/>
          </a:xfrm>
        </p:grpSpPr>
        <p:pic>
          <p:nvPicPr>
            <p:cNvPr id="3074" name="Picture 2" descr="Invoice Information extraction using OCR and Deep Learning | by Sourav Ghosh | Analytics Vidhya | Medium">
              <a:extLst>
                <a:ext uri="{FF2B5EF4-FFF2-40B4-BE49-F238E27FC236}">
                  <a16:creationId xmlns:a16="http://schemas.microsoft.com/office/drawing/2014/main" id="{EFE9F342-6CEE-36B8-3B54-7693B6ED8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498" y="1169377"/>
              <a:ext cx="6505575"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6AB6C864-E020-CACA-B379-11F885AC979B}"/>
                </a:ext>
              </a:extLst>
            </p:cNvPr>
            <p:cNvSpPr/>
            <p:nvPr/>
          </p:nvSpPr>
          <p:spPr>
            <a:xfrm>
              <a:off x="2105758" y="874835"/>
              <a:ext cx="1820007" cy="7825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Google Shape;85;p16">
            <a:extLst>
              <a:ext uri="{FF2B5EF4-FFF2-40B4-BE49-F238E27FC236}">
                <a16:creationId xmlns:a16="http://schemas.microsoft.com/office/drawing/2014/main" id="{F66FDE90-5F9F-5490-B9DD-282E98AEC85D}"/>
              </a:ext>
            </a:extLst>
          </p:cNvPr>
          <p:cNvSpPr txBox="1">
            <a:spLocks noGrp="1"/>
          </p:cNvSpPr>
          <p:nvPr>
            <p:ph type="body" idx="1"/>
          </p:nvPr>
        </p:nvSpPr>
        <p:spPr>
          <a:xfrm>
            <a:off x="199832" y="91342"/>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0070C0"/>
                </a:solidFill>
              </a:rPr>
              <a:t>RCNN Overview</a:t>
            </a:r>
          </a:p>
          <a:p>
            <a:pPr marL="342900" indent="-342900"/>
            <a:endParaRPr lang="en-US" b="1" i="0" dirty="0">
              <a:effectLst/>
              <a:latin typeface="DM Sans" pitchFamily="2" charset="0"/>
            </a:endParaRPr>
          </a:p>
          <a:p>
            <a:pPr marL="0" indent="0">
              <a:buNone/>
            </a:pPr>
            <a:endParaRPr lang="en-US" altLang="zh-CN" dirty="0">
              <a:latin typeface="DM Sans" pitchFamily="2" charset="0"/>
            </a:endParaRPr>
          </a:p>
        </p:txBody>
      </p:sp>
      <p:cxnSp>
        <p:nvCxnSpPr>
          <p:cNvPr id="6" name="直接箭头连接符 5">
            <a:extLst>
              <a:ext uri="{FF2B5EF4-FFF2-40B4-BE49-F238E27FC236}">
                <a16:creationId xmlns:a16="http://schemas.microsoft.com/office/drawing/2014/main" id="{7ADBC438-A114-F751-232F-A76A223ADB0B}"/>
              </a:ext>
            </a:extLst>
          </p:cNvPr>
          <p:cNvCxnSpPr/>
          <p:nvPr/>
        </p:nvCxnSpPr>
        <p:spPr>
          <a:xfrm>
            <a:off x="6545873" y="1389184"/>
            <a:ext cx="83966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F916C15-179F-92D4-09D9-E5EEAC0C1DD6}"/>
              </a:ext>
            </a:extLst>
          </p:cNvPr>
          <p:cNvSpPr txBox="1"/>
          <p:nvPr/>
        </p:nvSpPr>
        <p:spPr>
          <a:xfrm>
            <a:off x="7431698" y="1235295"/>
            <a:ext cx="4572000" cy="307777"/>
          </a:xfrm>
          <a:prstGeom prst="rect">
            <a:avLst/>
          </a:prstGeom>
          <a:noFill/>
        </p:spPr>
        <p:txBody>
          <a:bodyPr wrap="square">
            <a:spAutoFit/>
          </a:bodyPr>
          <a:lstStyle/>
          <a:p>
            <a:r>
              <a:rPr lang="en-US" altLang="zh-CN" b="1" i="0" dirty="0">
                <a:solidFill>
                  <a:srgbClr val="C00000"/>
                </a:solidFill>
                <a:effectLst/>
                <a:latin typeface="DM Sans" pitchFamily="2" charset="0"/>
              </a:rPr>
              <a:t>NMS based on IOU</a:t>
            </a:r>
            <a:endParaRPr lang="en-US" b="1" dirty="0">
              <a:solidFill>
                <a:srgbClr val="C00000"/>
              </a:solidFill>
            </a:endParaRPr>
          </a:p>
        </p:txBody>
      </p:sp>
      <p:sp>
        <p:nvSpPr>
          <p:cNvPr id="9" name="文本框 8">
            <a:extLst>
              <a:ext uri="{FF2B5EF4-FFF2-40B4-BE49-F238E27FC236}">
                <a16:creationId xmlns:a16="http://schemas.microsoft.com/office/drawing/2014/main" id="{A95EA02D-D1F8-0F69-AF57-A307E6362257}"/>
              </a:ext>
            </a:extLst>
          </p:cNvPr>
          <p:cNvSpPr txBox="1"/>
          <p:nvPr/>
        </p:nvSpPr>
        <p:spPr>
          <a:xfrm>
            <a:off x="5416609" y="4712613"/>
            <a:ext cx="4099626" cy="430887"/>
          </a:xfrm>
          <a:prstGeom prst="rect">
            <a:avLst/>
          </a:prstGeom>
          <a:noFill/>
        </p:spPr>
        <p:txBody>
          <a:bodyPr wrap="square">
            <a:spAutoFit/>
          </a:bodyPr>
          <a:lstStyle/>
          <a:p>
            <a:r>
              <a:rPr lang="en-US" sz="1050" dirty="0">
                <a:solidFill>
                  <a:schemeClr val="bg2">
                    <a:lumMod val="50000"/>
                    <a:lumOff val="50000"/>
                  </a:schemeClr>
                </a:solidFill>
              </a:rPr>
              <a:t>https://medium.com/towards-data-science/deep-learning-for-object-detection-a-comprehensive-review-73930816d8d9</a:t>
            </a:r>
          </a:p>
        </p:txBody>
      </p:sp>
    </p:spTree>
    <p:extLst>
      <p:ext uri="{BB962C8B-B14F-4D97-AF65-F5344CB8AC3E}">
        <p14:creationId xmlns:p14="http://schemas.microsoft.com/office/powerpoint/2010/main" val="22129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895C6031-B90B-B76C-5F60-6FAFF74C25C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BC8EAB1C-22F2-5FE9-9662-27EF5277995F}"/>
              </a:ext>
            </a:extLst>
          </p:cNvPr>
          <p:cNvSpPr txBox="1"/>
          <p:nvPr/>
        </p:nvSpPr>
        <p:spPr>
          <a:xfrm>
            <a:off x="2207815" y="4075566"/>
            <a:ext cx="4632798" cy="523220"/>
          </a:xfrm>
          <a:prstGeom prst="rect">
            <a:avLst/>
          </a:prstGeom>
          <a:noFill/>
        </p:spPr>
        <p:txBody>
          <a:bodyPr wrap="square">
            <a:spAutoFit/>
          </a:bodyPr>
          <a:lstStyle/>
          <a:p>
            <a:r>
              <a:rPr lang="en-US" b="1" i="0" dirty="0" err="1">
                <a:effectLst/>
                <a:latin typeface="DM Sans" pitchFamily="2" charset="0"/>
              </a:rPr>
              <a:t>IoU</a:t>
            </a:r>
            <a:r>
              <a:rPr lang="en-US" b="1" i="0" dirty="0">
                <a:effectLst/>
                <a:latin typeface="DM Sans" pitchFamily="2" charset="0"/>
              </a:rPr>
              <a:t> (Intersection over Union)</a:t>
            </a:r>
            <a:r>
              <a:rPr lang="en-US" b="0" i="0" dirty="0">
                <a:effectLst/>
                <a:latin typeface="DM Sans" pitchFamily="2" charset="0"/>
              </a:rPr>
              <a:t> measures the overlap between region proposals and ground-truth boxes</a:t>
            </a:r>
            <a:endParaRPr lang="en-US" dirty="0"/>
          </a:p>
        </p:txBody>
      </p:sp>
      <p:pic>
        <p:nvPicPr>
          <p:cNvPr id="7170" name="Picture 2" descr="Intersection over Union (IoU): A comprehensive guide">
            <a:extLst>
              <a:ext uri="{FF2B5EF4-FFF2-40B4-BE49-F238E27FC236}">
                <a16:creationId xmlns:a16="http://schemas.microsoft.com/office/drawing/2014/main" id="{835355F2-9E13-33EE-6994-8B297EABD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05" t="5914" r="7001" b="7650"/>
          <a:stretch/>
        </p:blipFill>
        <p:spPr bwMode="auto">
          <a:xfrm>
            <a:off x="255496" y="1404430"/>
            <a:ext cx="3979371" cy="233463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valuating Object Detection Models Using Mean Average Precision (mAP) |  DigitalOcean">
            <a:extLst>
              <a:ext uri="{FF2B5EF4-FFF2-40B4-BE49-F238E27FC236}">
                <a16:creationId xmlns:a16="http://schemas.microsoft.com/office/drawing/2014/main" id="{9DF35F84-6A7C-DC9A-176E-D8A07B692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3078" y="1672399"/>
            <a:ext cx="3744310" cy="17986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Review: OverFeat — Winner of ILSVRC 2013 Localization Task (Object  Detection) | by Sik-Ho Tsang | Coinmonks | Medium">
            <a:extLst>
              <a:ext uri="{FF2B5EF4-FFF2-40B4-BE49-F238E27FC236}">
                <a16:creationId xmlns:a16="http://schemas.microsoft.com/office/drawing/2014/main" id="{927D001F-E41C-A5E5-98CA-451E03248A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708" y="243200"/>
            <a:ext cx="2052860" cy="119430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4;p16">
            <a:extLst>
              <a:ext uri="{FF2B5EF4-FFF2-40B4-BE49-F238E27FC236}">
                <a16:creationId xmlns:a16="http://schemas.microsoft.com/office/drawing/2014/main" id="{0933A3CE-4CA6-5EE0-41FB-32A057C2E454}"/>
              </a:ext>
            </a:extLst>
          </p:cNvPr>
          <p:cNvSpPr txBox="1">
            <a:spLocks/>
          </p:cNvSpPr>
          <p:nvPr/>
        </p:nvSpPr>
        <p:spPr>
          <a:xfrm>
            <a:off x="279877" y="89475"/>
            <a:ext cx="8520600" cy="422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Calibri"/>
              <a:buNone/>
              <a:defRPr sz="2800" b="1" i="0" u="none" strike="noStrike" cap="none">
                <a:solidFill>
                  <a:srgbClr val="0070C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sz="2400" dirty="0"/>
              <a:t>Intersection Over Union (IOU) metric</a:t>
            </a:r>
          </a:p>
        </p:txBody>
      </p:sp>
    </p:spTree>
    <p:extLst>
      <p:ext uri="{BB962C8B-B14F-4D97-AF65-F5344CB8AC3E}">
        <p14:creationId xmlns:p14="http://schemas.microsoft.com/office/powerpoint/2010/main" val="138967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889F7D6D-01C0-E4D6-1D91-15C0D2420F15}"/>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3620244E-5BB6-6371-7AA3-D485DC544FB0}"/>
              </a:ext>
            </a:extLst>
          </p:cNvPr>
          <p:cNvSpPr txBox="1">
            <a:spLocks noGrp="1"/>
          </p:cNvSpPr>
          <p:nvPr>
            <p:ph type="title"/>
          </p:nvPr>
        </p:nvSpPr>
        <p:spPr>
          <a:xfrm>
            <a:off x="279877" y="511843"/>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sym typeface="Wingdings" panose="05000000000000000000" pitchFamily="2" charset="2"/>
              </a:rPr>
              <a:t></a:t>
            </a:r>
            <a:r>
              <a:rPr lang="en-US" altLang="zh-CN" sz="2400" dirty="0"/>
              <a:t>Non-Maximum Suppression (NMS) </a:t>
            </a:r>
          </a:p>
        </p:txBody>
      </p:sp>
      <p:sp>
        <p:nvSpPr>
          <p:cNvPr id="3" name="文本框 2">
            <a:extLst>
              <a:ext uri="{FF2B5EF4-FFF2-40B4-BE49-F238E27FC236}">
                <a16:creationId xmlns:a16="http://schemas.microsoft.com/office/drawing/2014/main" id="{E755797F-1ADE-F159-8797-E10C0F3A8574}"/>
              </a:ext>
            </a:extLst>
          </p:cNvPr>
          <p:cNvSpPr txBox="1"/>
          <p:nvPr/>
        </p:nvSpPr>
        <p:spPr>
          <a:xfrm>
            <a:off x="248055" y="3229960"/>
            <a:ext cx="8584245" cy="1908215"/>
          </a:xfrm>
          <a:prstGeom prst="rect">
            <a:avLst/>
          </a:prstGeom>
          <a:noFill/>
        </p:spPr>
        <p:txBody>
          <a:bodyPr wrap="square">
            <a:spAutoFit/>
          </a:bodyPr>
          <a:lstStyle/>
          <a:p>
            <a:pPr algn="l">
              <a:spcAft>
                <a:spcPts val="1200"/>
              </a:spcAft>
              <a:buFont typeface="+mj-lt"/>
              <a:buAutoNum type="arabicPeriod"/>
            </a:pPr>
            <a:r>
              <a:rPr lang="en-US" b="1" i="0" dirty="0">
                <a:effectLst/>
                <a:latin typeface="DM Sans" pitchFamily="2" charset="0"/>
              </a:rPr>
              <a:t>Scoring Regions</a:t>
            </a:r>
            <a:r>
              <a:rPr lang="en-US" b="0" i="0" dirty="0">
                <a:effectLst/>
                <a:latin typeface="DM Sans" pitchFamily="2" charset="0"/>
              </a:rPr>
              <a:t>: After extracting features for each region proposal using the CNN, the system assigns a confidence score to each region for every object class using class-specific SVMs.</a:t>
            </a:r>
          </a:p>
          <a:p>
            <a:pPr algn="l">
              <a:spcAft>
                <a:spcPts val="1200"/>
              </a:spcAft>
              <a:buFont typeface="+mj-lt"/>
              <a:buAutoNum type="arabicPeriod"/>
            </a:pPr>
            <a:r>
              <a:rPr lang="en-US" b="1" i="0" dirty="0">
                <a:effectLst/>
                <a:latin typeface="DM Sans" pitchFamily="2" charset="0"/>
              </a:rPr>
              <a:t>Suppressing Overlaps</a:t>
            </a:r>
            <a:r>
              <a:rPr lang="en-US" b="0" i="0" dirty="0">
                <a:effectLst/>
                <a:latin typeface="DM Sans" pitchFamily="2" charset="0"/>
              </a:rPr>
              <a:t>: For each class, NMS is applied to the scored regions. If two regions have an Intersection-over-Union (</a:t>
            </a:r>
            <a:r>
              <a:rPr lang="en-US" b="0" i="0" dirty="0" err="1">
                <a:effectLst/>
                <a:latin typeface="DM Sans" pitchFamily="2" charset="0"/>
              </a:rPr>
              <a:t>IoU</a:t>
            </a:r>
            <a:r>
              <a:rPr lang="en-US" b="0" i="0" dirty="0">
                <a:effectLst/>
                <a:latin typeface="DM Sans" pitchFamily="2" charset="0"/>
              </a:rPr>
              <a:t>) overlap greater than a learned threshold, the region with the lower confidence score is suppressed (i.e., discarded).</a:t>
            </a:r>
          </a:p>
          <a:p>
            <a:pPr algn="l">
              <a:spcAft>
                <a:spcPts val="1200"/>
              </a:spcAft>
              <a:buFont typeface="+mj-lt"/>
              <a:buAutoNum type="arabicPeriod"/>
            </a:pPr>
            <a:r>
              <a:rPr lang="en-US" b="1" i="0" dirty="0">
                <a:effectLst/>
                <a:latin typeface="DM Sans" pitchFamily="2" charset="0"/>
              </a:rPr>
              <a:t>Final Output</a:t>
            </a:r>
            <a:r>
              <a:rPr lang="en-US" b="0" i="0" dirty="0">
                <a:effectLst/>
                <a:latin typeface="DM Sans" pitchFamily="2" charset="0"/>
              </a:rPr>
              <a:t>: This process ensures that only the most confident and non-overlapping regions are retained as the final detections for each class.</a:t>
            </a:r>
          </a:p>
        </p:txBody>
      </p:sp>
      <p:pic>
        <p:nvPicPr>
          <p:cNvPr id="9218" name="Picture 2" descr="Non Maximum Suppression: Theory and Implementation in PyTorch">
            <a:extLst>
              <a:ext uri="{FF2B5EF4-FFF2-40B4-BE49-F238E27FC236}">
                <a16:creationId xmlns:a16="http://schemas.microsoft.com/office/drawing/2014/main" id="{EEA5596B-7497-1041-6582-549969A57B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03"/>
          <a:stretch/>
        </p:blipFill>
        <p:spPr bwMode="auto">
          <a:xfrm>
            <a:off x="1371599" y="1036705"/>
            <a:ext cx="6768221" cy="202343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4;p16">
            <a:extLst>
              <a:ext uri="{FF2B5EF4-FFF2-40B4-BE49-F238E27FC236}">
                <a16:creationId xmlns:a16="http://schemas.microsoft.com/office/drawing/2014/main" id="{A6FAFDBC-6BDB-5005-D5F3-D85F4A5D41BF}"/>
              </a:ext>
            </a:extLst>
          </p:cNvPr>
          <p:cNvSpPr txBox="1">
            <a:spLocks/>
          </p:cNvSpPr>
          <p:nvPr/>
        </p:nvSpPr>
        <p:spPr>
          <a:xfrm>
            <a:off x="279877" y="89475"/>
            <a:ext cx="8520600" cy="422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Calibri"/>
              <a:buNone/>
              <a:defRPr sz="2800" b="1" i="0" u="none" strike="noStrike" cap="none">
                <a:solidFill>
                  <a:srgbClr val="0070C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sz="2400" dirty="0"/>
              <a:t>Intersection Over Union (IOU) metric</a:t>
            </a:r>
          </a:p>
        </p:txBody>
      </p:sp>
    </p:spTree>
    <p:extLst>
      <p:ext uri="{BB962C8B-B14F-4D97-AF65-F5344CB8AC3E}">
        <p14:creationId xmlns:p14="http://schemas.microsoft.com/office/powerpoint/2010/main" val="421440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56A085C2-CE8A-1F11-4780-590C635C0290}"/>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54457E33-75B8-2ED7-48CC-FE20920EA237}"/>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t>RCNN: Object Detection via CNN and Selective Region Search</a:t>
            </a:r>
            <a:endParaRPr lang="en-US" sz="2400" dirty="0"/>
          </a:p>
        </p:txBody>
      </p:sp>
      <p:sp>
        <p:nvSpPr>
          <p:cNvPr id="85" name="Google Shape;85;p16">
            <a:extLst>
              <a:ext uri="{FF2B5EF4-FFF2-40B4-BE49-F238E27FC236}">
                <a16:creationId xmlns:a16="http://schemas.microsoft.com/office/drawing/2014/main" id="{96B97502-AE7A-7952-CB38-45B1D1AA3580}"/>
              </a:ext>
            </a:extLst>
          </p:cNvPr>
          <p:cNvSpPr txBox="1">
            <a:spLocks noGrp="1"/>
          </p:cNvSpPr>
          <p:nvPr>
            <p:ph type="body" idx="1"/>
          </p:nvPr>
        </p:nvSpPr>
        <p:spPr>
          <a:xfrm>
            <a:off x="311700" y="577725"/>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DM Sans" pitchFamily="2" charset="0"/>
              </a:rPr>
              <a:t>Reviewing the Differences Between CV Tasks</a:t>
            </a:r>
            <a:endParaRPr dirty="0"/>
          </a:p>
        </p:txBody>
      </p:sp>
      <p:grpSp>
        <p:nvGrpSpPr>
          <p:cNvPr id="3" name="组合 2">
            <a:extLst>
              <a:ext uri="{FF2B5EF4-FFF2-40B4-BE49-F238E27FC236}">
                <a16:creationId xmlns:a16="http://schemas.microsoft.com/office/drawing/2014/main" id="{8B358170-0DD5-1363-07BF-66241F60338F}"/>
              </a:ext>
            </a:extLst>
          </p:cNvPr>
          <p:cNvGrpSpPr/>
          <p:nvPr/>
        </p:nvGrpSpPr>
        <p:grpSpPr>
          <a:xfrm>
            <a:off x="0" y="1193227"/>
            <a:ext cx="9144000" cy="3950273"/>
            <a:chOff x="0" y="957398"/>
            <a:chExt cx="9144000" cy="3950273"/>
          </a:xfrm>
        </p:grpSpPr>
        <p:pic>
          <p:nvPicPr>
            <p:cNvPr id="1026" name="Picture 2" descr="Matthew Shu">
              <a:extLst>
                <a:ext uri="{FF2B5EF4-FFF2-40B4-BE49-F238E27FC236}">
                  <a16:creationId xmlns:a16="http://schemas.microsoft.com/office/drawing/2014/main" id="{C994A354-9D2E-3E61-C979-A840C7085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7398"/>
              <a:ext cx="9144000" cy="38512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8B16DCA-CEFD-6FFB-8E1F-F1BB5A7F5334}"/>
                </a:ext>
              </a:extLst>
            </p:cNvPr>
            <p:cNvSpPr/>
            <p:nvPr/>
          </p:nvSpPr>
          <p:spPr>
            <a:xfrm>
              <a:off x="7684851" y="4513634"/>
              <a:ext cx="1410511" cy="39403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4" name="矩形 3">
            <a:extLst>
              <a:ext uri="{FF2B5EF4-FFF2-40B4-BE49-F238E27FC236}">
                <a16:creationId xmlns:a16="http://schemas.microsoft.com/office/drawing/2014/main" id="{AC4CE9DF-4B94-F8D9-6CCD-7EB990841429}"/>
              </a:ext>
            </a:extLst>
          </p:cNvPr>
          <p:cNvSpPr/>
          <p:nvPr/>
        </p:nvSpPr>
        <p:spPr>
          <a:xfrm>
            <a:off x="4883286" y="1402083"/>
            <a:ext cx="1605063" cy="69066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接箭头连接符 5">
            <a:extLst>
              <a:ext uri="{FF2B5EF4-FFF2-40B4-BE49-F238E27FC236}">
                <a16:creationId xmlns:a16="http://schemas.microsoft.com/office/drawing/2014/main" id="{ED25BF58-3DD9-B6A3-DF57-168EED3893AE}"/>
              </a:ext>
            </a:extLst>
          </p:cNvPr>
          <p:cNvCxnSpPr/>
          <p:nvPr/>
        </p:nvCxnSpPr>
        <p:spPr>
          <a:xfrm>
            <a:off x="919264" y="577725"/>
            <a:ext cx="4469859" cy="7111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63F09E5C-9E5D-5596-AC90-008629028EDD}"/>
              </a:ext>
            </a:extLst>
          </p:cNvPr>
          <p:cNvSpPr txBox="1"/>
          <p:nvPr/>
        </p:nvSpPr>
        <p:spPr>
          <a:xfrm>
            <a:off x="3202234" y="4978585"/>
            <a:ext cx="6572229" cy="230832"/>
          </a:xfrm>
          <a:prstGeom prst="rect">
            <a:avLst/>
          </a:prstGeom>
          <a:noFill/>
        </p:spPr>
        <p:txBody>
          <a:bodyPr wrap="square">
            <a:spAutoFit/>
          </a:bodyPr>
          <a:lstStyle/>
          <a:p>
            <a:r>
              <a:rPr lang="en-US" altLang="zh-CN" sz="900" dirty="0"/>
              <a:t>https://www.researchgate.net/figure/Comparison-of-the-four-common-tasks-in-Computer-Vision-19_fig3_364027211</a:t>
            </a:r>
            <a:endParaRPr lang="zh-CN" altLang="en-US" sz="900" dirty="0"/>
          </a:p>
        </p:txBody>
      </p:sp>
    </p:spTree>
    <p:extLst>
      <p:ext uri="{BB962C8B-B14F-4D97-AF65-F5344CB8AC3E}">
        <p14:creationId xmlns:p14="http://schemas.microsoft.com/office/powerpoint/2010/main" val="16979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1A9B6B12-58EB-2A0E-3EC8-104F8299B528}"/>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0EEA4BFA-14A7-5C3A-A1BC-09E91F1A33EA}"/>
              </a:ext>
            </a:extLst>
          </p:cNvPr>
          <p:cNvGrpSpPr/>
          <p:nvPr/>
        </p:nvGrpSpPr>
        <p:grpSpPr>
          <a:xfrm>
            <a:off x="874834" y="69687"/>
            <a:ext cx="6950320" cy="4814439"/>
            <a:chOff x="2105758" y="874835"/>
            <a:chExt cx="6765315" cy="4637942"/>
          </a:xfrm>
        </p:grpSpPr>
        <p:pic>
          <p:nvPicPr>
            <p:cNvPr id="3074" name="Picture 2" descr="Invoice Information extraction using OCR and Deep Learning | by Sourav Ghosh | Analytics Vidhya | Medium">
              <a:extLst>
                <a:ext uri="{FF2B5EF4-FFF2-40B4-BE49-F238E27FC236}">
                  <a16:creationId xmlns:a16="http://schemas.microsoft.com/office/drawing/2014/main" id="{F8F01E94-A980-CA43-ABCA-0C71C9FF8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498" y="1169377"/>
              <a:ext cx="6505575"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2C5DAF9-96DB-EF10-A24F-177B8BC3625D}"/>
                </a:ext>
              </a:extLst>
            </p:cNvPr>
            <p:cNvSpPr/>
            <p:nvPr/>
          </p:nvSpPr>
          <p:spPr>
            <a:xfrm>
              <a:off x="2105758" y="874835"/>
              <a:ext cx="1820007" cy="7825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Google Shape;85;p16">
            <a:extLst>
              <a:ext uri="{FF2B5EF4-FFF2-40B4-BE49-F238E27FC236}">
                <a16:creationId xmlns:a16="http://schemas.microsoft.com/office/drawing/2014/main" id="{0D7FC36D-9005-53BE-0030-70F0C7FC2304}"/>
              </a:ext>
            </a:extLst>
          </p:cNvPr>
          <p:cNvSpPr txBox="1">
            <a:spLocks noGrp="1"/>
          </p:cNvSpPr>
          <p:nvPr>
            <p:ph type="body" idx="1"/>
          </p:nvPr>
        </p:nvSpPr>
        <p:spPr>
          <a:xfrm>
            <a:off x="199832" y="91342"/>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0070C0"/>
                </a:solidFill>
              </a:rPr>
              <a:t>RCNN Overview</a:t>
            </a:r>
          </a:p>
          <a:p>
            <a:pPr marL="342900" indent="-342900"/>
            <a:endParaRPr lang="en-US" b="1" i="0" dirty="0">
              <a:effectLst/>
              <a:latin typeface="DM Sans" pitchFamily="2" charset="0"/>
            </a:endParaRPr>
          </a:p>
          <a:p>
            <a:pPr marL="0" indent="0">
              <a:buNone/>
            </a:pPr>
            <a:endParaRPr lang="en-US" altLang="zh-CN" dirty="0">
              <a:latin typeface="DM Sans" pitchFamily="2" charset="0"/>
            </a:endParaRPr>
          </a:p>
        </p:txBody>
      </p:sp>
      <p:sp>
        <p:nvSpPr>
          <p:cNvPr id="3" name="椭圆 2">
            <a:extLst>
              <a:ext uri="{FF2B5EF4-FFF2-40B4-BE49-F238E27FC236}">
                <a16:creationId xmlns:a16="http://schemas.microsoft.com/office/drawing/2014/main" id="{3C44AF55-8933-4AFA-C7C8-5E1D9C0CEE3E}"/>
              </a:ext>
            </a:extLst>
          </p:cNvPr>
          <p:cNvSpPr/>
          <p:nvPr/>
        </p:nvSpPr>
        <p:spPr>
          <a:xfrm>
            <a:off x="3494942" y="338504"/>
            <a:ext cx="4330212" cy="56513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46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25C8B-2A21-335A-85EC-935C507B6F4F}"/>
              </a:ext>
            </a:extLst>
          </p:cNvPr>
          <p:cNvSpPr>
            <a:spLocks noGrp="1"/>
          </p:cNvSpPr>
          <p:nvPr>
            <p:ph type="title"/>
          </p:nvPr>
        </p:nvSpPr>
        <p:spPr/>
        <p:txBody>
          <a:bodyPr/>
          <a:lstStyle/>
          <a:p>
            <a:r>
              <a:rPr lang="en-US" altLang="zh-CN" dirty="0"/>
              <a:t>Finally we still need to refine the bounding box</a:t>
            </a:r>
            <a:endParaRPr lang="en-US" dirty="0"/>
          </a:p>
        </p:txBody>
      </p:sp>
      <p:pic>
        <p:nvPicPr>
          <p:cNvPr id="6146" name="Picture 2">
            <a:extLst>
              <a:ext uri="{FF2B5EF4-FFF2-40B4-BE49-F238E27FC236}">
                <a16:creationId xmlns:a16="http://schemas.microsoft.com/office/drawing/2014/main" id="{822129F4-CE2F-7AED-88FA-64C307221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634176"/>
            <a:ext cx="9144000" cy="20907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ep Learning method for object detection: R-CNN explained | by Gaurav  Sinha | TDS Archive | Medium">
            <a:extLst>
              <a:ext uri="{FF2B5EF4-FFF2-40B4-BE49-F238E27FC236}">
                <a16:creationId xmlns:a16="http://schemas.microsoft.com/office/drawing/2014/main" id="{738CAE7F-3376-E3D7-7187-8FD70DA96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940" y="2770710"/>
            <a:ext cx="3826120" cy="228046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连接符: 曲线 4">
            <a:extLst>
              <a:ext uri="{FF2B5EF4-FFF2-40B4-BE49-F238E27FC236}">
                <a16:creationId xmlns:a16="http://schemas.microsoft.com/office/drawing/2014/main" id="{F402B80D-C323-31C7-9760-F482AB0903E7}"/>
              </a:ext>
            </a:extLst>
          </p:cNvPr>
          <p:cNvCxnSpPr>
            <a:cxnSpLocks/>
          </p:cNvCxnSpPr>
          <p:nvPr/>
        </p:nvCxnSpPr>
        <p:spPr>
          <a:xfrm>
            <a:off x="1362808" y="2154115"/>
            <a:ext cx="2765180" cy="1718897"/>
          </a:xfrm>
          <a:prstGeom prst="curvedConnector3">
            <a:avLst/>
          </a:prstGeom>
          <a:ln w="28575">
            <a:solidFill>
              <a:srgbClr val="FF2F05"/>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曲线 6">
            <a:extLst>
              <a:ext uri="{FF2B5EF4-FFF2-40B4-BE49-F238E27FC236}">
                <a16:creationId xmlns:a16="http://schemas.microsoft.com/office/drawing/2014/main" id="{D24B437B-AE67-5C9D-6377-B50A76EC308A}"/>
              </a:ext>
            </a:extLst>
          </p:cNvPr>
          <p:cNvCxnSpPr>
            <a:cxnSpLocks/>
          </p:cNvCxnSpPr>
          <p:nvPr/>
        </p:nvCxnSpPr>
        <p:spPr>
          <a:xfrm rot="10800000" flipV="1">
            <a:off x="5631476" y="1899138"/>
            <a:ext cx="1903533" cy="1077056"/>
          </a:xfrm>
          <a:prstGeom prst="curvedConnector3">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12A765E-F632-0662-1230-822BF61826F2}"/>
              </a:ext>
            </a:extLst>
          </p:cNvPr>
          <p:cNvSpPr txBox="1"/>
          <p:nvPr/>
        </p:nvSpPr>
        <p:spPr>
          <a:xfrm>
            <a:off x="5557205" y="4912679"/>
            <a:ext cx="4600322" cy="276999"/>
          </a:xfrm>
          <a:prstGeom prst="rect">
            <a:avLst/>
          </a:prstGeom>
          <a:noFill/>
        </p:spPr>
        <p:txBody>
          <a:bodyPr wrap="square">
            <a:spAutoFit/>
          </a:bodyPr>
          <a:lstStyle/>
          <a:p>
            <a:r>
              <a:rPr lang="en-US" sz="1200" dirty="0"/>
              <a:t>https://medium.com/@selfouly/r-cnn-3a9beddfd55a</a:t>
            </a:r>
          </a:p>
        </p:txBody>
      </p:sp>
    </p:spTree>
    <p:extLst>
      <p:ext uri="{BB962C8B-B14F-4D97-AF65-F5344CB8AC3E}">
        <p14:creationId xmlns:p14="http://schemas.microsoft.com/office/powerpoint/2010/main" val="4194792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3E999E3F-265E-80CB-F3C8-DD28C0893001}"/>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15591D6A-E55C-1664-5A32-9A130AC0582B}"/>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t>Localization: Bounding Box Regression for Precise Localization</a:t>
            </a:r>
          </a:p>
        </p:txBody>
      </p:sp>
      <p:pic>
        <p:nvPicPr>
          <p:cNvPr id="4" name="图片 3">
            <a:extLst>
              <a:ext uri="{FF2B5EF4-FFF2-40B4-BE49-F238E27FC236}">
                <a16:creationId xmlns:a16="http://schemas.microsoft.com/office/drawing/2014/main" id="{10559A86-E550-5B13-AE10-058071C87DC9}"/>
              </a:ext>
            </a:extLst>
          </p:cNvPr>
          <p:cNvPicPr>
            <a:picLocks noChangeAspect="1"/>
          </p:cNvPicPr>
          <p:nvPr/>
        </p:nvPicPr>
        <p:blipFill>
          <a:blip r:embed="rId3"/>
          <a:stretch>
            <a:fillRect/>
          </a:stretch>
        </p:blipFill>
        <p:spPr>
          <a:xfrm>
            <a:off x="4325252" y="577725"/>
            <a:ext cx="4840035" cy="2056496"/>
          </a:xfrm>
          <a:prstGeom prst="rect">
            <a:avLst/>
          </a:prstGeom>
        </p:spPr>
      </p:pic>
      <p:grpSp>
        <p:nvGrpSpPr>
          <p:cNvPr id="13" name="组合 12">
            <a:extLst>
              <a:ext uri="{FF2B5EF4-FFF2-40B4-BE49-F238E27FC236}">
                <a16:creationId xmlns:a16="http://schemas.microsoft.com/office/drawing/2014/main" id="{AFBEFABF-F835-32A3-75ED-3B8C8E996BE1}"/>
              </a:ext>
            </a:extLst>
          </p:cNvPr>
          <p:cNvGrpSpPr/>
          <p:nvPr/>
        </p:nvGrpSpPr>
        <p:grpSpPr>
          <a:xfrm>
            <a:off x="444012" y="1284914"/>
            <a:ext cx="3100022" cy="3634990"/>
            <a:chOff x="5305424" y="650949"/>
            <a:chExt cx="3100022" cy="3634990"/>
          </a:xfrm>
        </p:grpSpPr>
        <p:pic>
          <p:nvPicPr>
            <p:cNvPr id="12" name="图片 11">
              <a:extLst>
                <a:ext uri="{FF2B5EF4-FFF2-40B4-BE49-F238E27FC236}">
                  <a16:creationId xmlns:a16="http://schemas.microsoft.com/office/drawing/2014/main" id="{51E78827-4642-A9BA-4337-BB729B91CD17}"/>
                </a:ext>
              </a:extLst>
            </p:cNvPr>
            <p:cNvPicPr>
              <a:picLocks noChangeAspect="1"/>
            </p:cNvPicPr>
            <p:nvPr/>
          </p:nvPicPr>
          <p:blipFill>
            <a:blip r:embed="rId4"/>
            <a:stretch>
              <a:fillRect/>
            </a:stretch>
          </p:blipFill>
          <p:spPr>
            <a:xfrm>
              <a:off x="5305424" y="3018203"/>
              <a:ext cx="2484507" cy="1267736"/>
            </a:xfrm>
            <a:prstGeom prst="rect">
              <a:avLst/>
            </a:prstGeom>
          </p:spPr>
        </p:pic>
        <p:pic>
          <p:nvPicPr>
            <p:cNvPr id="6" name="图片 5">
              <a:extLst>
                <a:ext uri="{FF2B5EF4-FFF2-40B4-BE49-F238E27FC236}">
                  <a16:creationId xmlns:a16="http://schemas.microsoft.com/office/drawing/2014/main" id="{8230E2FE-A3B2-4DE5-24CE-7B02EECCE691}"/>
                </a:ext>
              </a:extLst>
            </p:cNvPr>
            <p:cNvPicPr>
              <a:picLocks noChangeAspect="1"/>
            </p:cNvPicPr>
            <p:nvPr/>
          </p:nvPicPr>
          <p:blipFill>
            <a:blip r:embed="rId5"/>
            <a:stretch>
              <a:fillRect/>
            </a:stretch>
          </p:blipFill>
          <p:spPr>
            <a:xfrm>
              <a:off x="5305425" y="650949"/>
              <a:ext cx="3100021" cy="636525"/>
            </a:xfrm>
            <a:prstGeom prst="rect">
              <a:avLst/>
            </a:prstGeom>
          </p:spPr>
        </p:pic>
        <p:pic>
          <p:nvPicPr>
            <p:cNvPr id="8" name="图片 7">
              <a:extLst>
                <a:ext uri="{FF2B5EF4-FFF2-40B4-BE49-F238E27FC236}">
                  <a16:creationId xmlns:a16="http://schemas.microsoft.com/office/drawing/2014/main" id="{C13E01D8-A291-6608-8CFE-752D4634ABED}"/>
                </a:ext>
              </a:extLst>
            </p:cNvPr>
            <p:cNvPicPr>
              <a:picLocks noChangeAspect="1"/>
            </p:cNvPicPr>
            <p:nvPr/>
          </p:nvPicPr>
          <p:blipFill>
            <a:blip r:embed="rId6"/>
            <a:srcRect r="1489"/>
            <a:stretch/>
          </p:blipFill>
          <p:spPr>
            <a:xfrm>
              <a:off x="5305426" y="1287474"/>
              <a:ext cx="2326298" cy="662045"/>
            </a:xfrm>
            <a:prstGeom prst="rect">
              <a:avLst/>
            </a:prstGeom>
          </p:spPr>
        </p:pic>
        <p:pic>
          <p:nvPicPr>
            <p:cNvPr id="10" name="图片 9">
              <a:extLst>
                <a:ext uri="{FF2B5EF4-FFF2-40B4-BE49-F238E27FC236}">
                  <a16:creationId xmlns:a16="http://schemas.microsoft.com/office/drawing/2014/main" id="{EF971A3C-D604-59E6-96E3-A28AE12F00AE}"/>
                </a:ext>
              </a:extLst>
            </p:cNvPr>
            <p:cNvPicPr>
              <a:picLocks noChangeAspect="1"/>
            </p:cNvPicPr>
            <p:nvPr/>
          </p:nvPicPr>
          <p:blipFill>
            <a:blip r:embed="rId7"/>
            <a:stretch>
              <a:fillRect/>
            </a:stretch>
          </p:blipFill>
          <p:spPr>
            <a:xfrm>
              <a:off x="5305425" y="1923797"/>
              <a:ext cx="2992273" cy="1106731"/>
            </a:xfrm>
            <a:prstGeom prst="rect">
              <a:avLst/>
            </a:prstGeom>
          </p:spPr>
        </p:pic>
      </p:grpSp>
      <p:sp>
        <p:nvSpPr>
          <p:cNvPr id="15" name="文本框 14">
            <a:extLst>
              <a:ext uri="{FF2B5EF4-FFF2-40B4-BE49-F238E27FC236}">
                <a16:creationId xmlns:a16="http://schemas.microsoft.com/office/drawing/2014/main" id="{1EF98545-39CA-1A5E-D462-48A41C2AC3AB}"/>
              </a:ext>
            </a:extLst>
          </p:cNvPr>
          <p:cNvSpPr txBox="1"/>
          <p:nvPr/>
        </p:nvSpPr>
        <p:spPr>
          <a:xfrm>
            <a:off x="239654" y="635572"/>
            <a:ext cx="4572000" cy="738664"/>
          </a:xfrm>
          <a:prstGeom prst="rect">
            <a:avLst/>
          </a:prstGeom>
          <a:noFill/>
        </p:spPr>
        <p:txBody>
          <a:bodyPr wrap="square">
            <a:spAutoFit/>
          </a:bodyPr>
          <a:lstStyle/>
          <a:p>
            <a:pPr algn="l"/>
            <a:r>
              <a:rPr lang="en-US" b="1" i="0" dirty="0">
                <a:solidFill>
                  <a:srgbClr val="00B050"/>
                </a:solidFill>
                <a:effectLst/>
                <a:latin typeface="DM Sans" pitchFamily="2" charset="0"/>
              </a:rPr>
              <a:t>The green box: ground truth bounding box</a:t>
            </a:r>
          </a:p>
          <a:p>
            <a:pPr algn="l"/>
            <a:r>
              <a:rPr lang="en-US" b="1" i="0" dirty="0">
                <a:solidFill>
                  <a:srgbClr val="FFC000"/>
                </a:solidFill>
                <a:effectLst/>
                <a:latin typeface="DM Sans" pitchFamily="2" charset="0"/>
              </a:rPr>
              <a:t>The yellow box: the predicted bounding box.</a:t>
            </a:r>
          </a:p>
          <a:p>
            <a:pPr algn="l"/>
            <a:r>
              <a:rPr lang="en-US" b="1" i="0" dirty="0">
                <a:solidFill>
                  <a:srgbClr val="C00000"/>
                </a:solidFill>
                <a:effectLst/>
                <a:latin typeface="DM Sans" pitchFamily="2" charset="0"/>
              </a:rPr>
              <a:t>The red box</a:t>
            </a:r>
            <a:r>
              <a:rPr lang="en-US" b="1" dirty="0">
                <a:solidFill>
                  <a:srgbClr val="C00000"/>
                </a:solidFill>
                <a:latin typeface="DM Sans" pitchFamily="2" charset="0"/>
              </a:rPr>
              <a:t>: </a:t>
            </a:r>
            <a:r>
              <a:rPr lang="en-US" b="1" i="0" dirty="0">
                <a:solidFill>
                  <a:srgbClr val="C00000"/>
                </a:solidFill>
                <a:effectLst/>
                <a:latin typeface="DM Sans" pitchFamily="2" charset="0"/>
              </a:rPr>
              <a:t>the initial proposed bounding box.</a:t>
            </a:r>
          </a:p>
        </p:txBody>
      </p:sp>
      <p:pic>
        <p:nvPicPr>
          <p:cNvPr id="19" name="图片 18">
            <a:extLst>
              <a:ext uri="{FF2B5EF4-FFF2-40B4-BE49-F238E27FC236}">
                <a16:creationId xmlns:a16="http://schemas.microsoft.com/office/drawing/2014/main" id="{866A8920-48AE-1332-ED70-4009EF82B6FB}"/>
              </a:ext>
            </a:extLst>
          </p:cNvPr>
          <p:cNvPicPr>
            <a:picLocks noChangeAspect="1"/>
          </p:cNvPicPr>
          <p:nvPr/>
        </p:nvPicPr>
        <p:blipFill>
          <a:blip r:embed="rId8"/>
          <a:stretch>
            <a:fillRect/>
          </a:stretch>
        </p:blipFill>
        <p:spPr>
          <a:xfrm>
            <a:off x="7077556" y="3588211"/>
            <a:ext cx="1420636" cy="1395650"/>
          </a:xfrm>
          <a:prstGeom prst="rect">
            <a:avLst/>
          </a:prstGeom>
        </p:spPr>
      </p:pic>
      <p:pic>
        <p:nvPicPr>
          <p:cNvPr id="21" name="图片 20">
            <a:extLst>
              <a:ext uri="{FF2B5EF4-FFF2-40B4-BE49-F238E27FC236}">
                <a16:creationId xmlns:a16="http://schemas.microsoft.com/office/drawing/2014/main" id="{170BF75A-CC11-1CC9-04E1-D7EFAB7E9969}"/>
              </a:ext>
            </a:extLst>
          </p:cNvPr>
          <p:cNvPicPr>
            <a:picLocks noChangeAspect="1"/>
          </p:cNvPicPr>
          <p:nvPr/>
        </p:nvPicPr>
        <p:blipFill>
          <a:blip r:embed="rId9"/>
          <a:stretch>
            <a:fillRect/>
          </a:stretch>
        </p:blipFill>
        <p:spPr>
          <a:xfrm>
            <a:off x="3713778" y="2898154"/>
            <a:ext cx="2195752" cy="1267736"/>
          </a:xfrm>
          <a:prstGeom prst="rect">
            <a:avLst/>
          </a:prstGeom>
        </p:spPr>
      </p:pic>
      <p:sp>
        <p:nvSpPr>
          <p:cNvPr id="23" name="文本框 22">
            <a:extLst>
              <a:ext uri="{FF2B5EF4-FFF2-40B4-BE49-F238E27FC236}">
                <a16:creationId xmlns:a16="http://schemas.microsoft.com/office/drawing/2014/main" id="{DC90F367-A86A-664E-C646-1151210C2930}"/>
              </a:ext>
            </a:extLst>
          </p:cNvPr>
          <p:cNvSpPr txBox="1"/>
          <p:nvPr/>
        </p:nvSpPr>
        <p:spPr>
          <a:xfrm>
            <a:off x="4063225" y="2569589"/>
            <a:ext cx="4582990" cy="307777"/>
          </a:xfrm>
          <a:prstGeom prst="rect">
            <a:avLst/>
          </a:prstGeom>
          <a:noFill/>
        </p:spPr>
        <p:txBody>
          <a:bodyPr wrap="square">
            <a:spAutoFit/>
          </a:bodyPr>
          <a:lstStyle/>
          <a:p>
            <a:r>
              <a:rPr lang="en-US" b="1" i="0" dirty="0">
                <a:effectLst/>
                <a:latin typeface="DM Sans" pitchFamily="2" charset="0"/>
              </a:rPr>
              <a:t>True </a:t>
            </a:r>
            <a:r>
              <a:rPr lang="en-US" altLang="zh-CN" b="1" i="0" dirty="0">
                <a:effectLst/>
                <a:latin typeface="DM Sans" pitchFamily="2" charset="0"/>
              </a:rPr>
              <a:t>Difference</a:t>
            </a:r>
            <a:endParaRPr lang="en-US" b="1" i="0" dirty="0">
              <a:effectLst/>
              <a:latin typeface="DM Sans" pitchFamily="2" charset="0"/>
            </a:endParaRPr>
          </a:p>
        </p:txBody>
      </p:sp>
      <p:pic>
        <p:nvPicPr>
          <p:cNvPr id="25" name="图片 24">
            <a:extLst>
              <a:ext uri="{FF2B5EF4-FFF2-40B4-BE49-F238E27FC236}">
                <a16:creationId xmlns:a16="http://schemas.microsoft.com/office/drawing/2014/main" id="{9C5C1E29-C51E-F0F5-F6B6-EE1B14DBF132}"/>
              </a:ext>
            </a:extLst>
          </p:cNvPr>
          <p:cNvPicPr>
            <a:picLocks noChangeAspect="1"/>
          </p:cNvPicPr>
          <p:nvPr/>
        </p:nvPicPr>
        <p:blipFill>
          <a:blip r:embed="rId10"/>
          <a:stretch>
            <a:fillRect/>
          </a:stretch>
        </p:blipFill>
        <p:spPr>
          <a:xfrm>
            <a:off x="3234869" y="4381776"/>
            <a:ext cx="3444018" cy="538128"/>
          </a:xfrm>
          <a:prstGeom prst="rect">
            <a:avLst/>
          </a:prstGeom>
        </p:spPr>
      </p:pic>
      <p:pic>
        <p:nvPicPr>
          <p:cNvPr id="27" name="图片 26">
            <a:extLst>
              <a:ext uri="{FF2B5EF4-FFF2-40B4-BE49-F238E27FC236}">
                <a16:creationId xmlns:a16="http://schemas.microsoft.com/office/drawing/2014/main" id="{2E610C8B-D5F4-8533-DEFA-2FA5978EA0FF}"/>
              </a:ext>
            </a:extLst>
          </p:cNvPr>
          <p:cNvPicPr>
            <a:picLocks noChangeAspect="1"/>
          </p:cNvPicPr>
          <p:nvPr/>
        </p:nvPicPr>
        <p:blipFill>
          <a:blip r:embed="rId11"/>
          <a:stretch>
            <a:fillRect/>
          </a:stretch>
        </p:blipFill>
        <p:spPr>
          <a:xfrm>
            <a:off x="6099743" y="2520805"/>
            <a:ext cx="2967325" cy="1106732"/>
          </a:xfrm>
          <a:prstGeom prst="rect">
            <a:avLst/>
          </a:prstGeom>
        </p:spPr>
      </p:pic>
      <p:cxnSp>
        <p:nvCxnSpPr>
          <p:cNvPr id="29" name="直接箭头连接符 28">
            <a:extLst>
              <a:ext uri="{FF2B5EF4-FFF2-40B4-BE49-F238E27FC236}">
                <a16:creationId xmlns:a16="http://schemas.microsoft.com/office/drawing/2014/main" id="{DA5F1E25-7080-4EC2-ECB5-63DF2B0CE53A}"/>
              </a:ext>
            </a:extLst>
          </p:cNvPr>
          <p:cNvCxnSpPr>
            <a:cxnSpLocks/>
          </p:cNvCxnSpPr>
          <p:nvPr/>
        </p:nvCxnSpPr>
        <p:spPr>
          <a:xfrm flipV="1">
            <a:off x="5909530" y="3310304"/>
            <a:ext cx="479644" cy="97573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472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7C2864B3-253D-19F8-44DA-9F7DE1432AF1}"/>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F0CBAD5B-AB14-7877-2146-9EA26D729D61}"/>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0" i="0" dirty="0">
                <a:effectLst/>
                <a:latin typeface="DM Sans" pitchFamily="2" charset="0"/>
              </a:rPr>
              <a:t>The experimental results from the RCNN paper</a:t>
            </a:r>
            <a:endParaRPr lang="en-US" sz="2400" dirty="0"/>
          </a:p>
        </p:txBody>
      </p:sp>
      <p:pic>
        <p:nvPicPr>
          <p:cNvPr id="8" name="图片 7">
            <a:extLst>
              <a:ext uri="{FF2B5EF4-FFF2-40B4-BE49-F238E27FC236}">
                <a16:creationId xmlns:a16="http://schemas.microsoft.com/office/drawing/2014/main" id="{FA9A7B4E-F4AF-BD08-BE43-E6A8E00FF5FC}"/>
              </a:ext>
            </a:extLst>
          </p:cNvPr>
          <p:cNvPicPr>
            <a:picLocks noChangeAspect="1"/>
          </p:cNvPicPr>
          <p:nvPr/>
        </p:nvPicPr>
        <p:blipFill>
          <a:blip r:embed="rId3"/>
          <a:stretch>
            <a:fillRect/>
          </a:stretch>
        </p:blipFill>
        <p:spPr>
          <a:xfrm>
            <a:off x="0" y="2571750"/>
            <a:ext cx="9144000" cy="2535185"/>
          </a:xfrm>
          <a:prstGeom prst="rect">
            <a:avLst/>
          </a:prstGeom>
        </p:spPr>
      </p:pic>
      <p:pic>
        <p:nvPicPr>
          <p:cNvPr id="6" name="图片 5">
            <a:extLst>
              <a:ext uri="{FF2B5EF4-FFF2-40B4-BE49-F238E27FC236}">
                <a16:creationId xmlns:a16="http://schemas.microsoft.com/office/drawing/2014/main" id="{710FFA37-118E-EE34-1580-CC0521FFCB31}"/>
              </a:ext>
            </a:extLst>
          </p:cNvPr>
          <p:cNvPicPr>
            <a:picLocks noChangeAspect="1"/>
          </p:cNvPicPr>
          <p:nvPr/>
        </p:nvPicPr>
        <p:blipFill>
          <a:blip r:embed="rId4"/>
          <a:stretch>
            <a:fillRect/>
          </a:stretch>
        </p:blipFill>
        <p:spPr>
          <a:xfrm>
            <a:off x="461918" y="577725"/>
            <a:ext cx="2874442" cy="2110153"/>
          </a:xfrm>
          <a:prstGeom prst="rect">
            <a:avLst/>
          </a:prstGeom>
        </p:spPr>
      </p:pic>
      <p:grpSp>
        <p:nvGrpSpPr>
          <p:cNvPr id="12" name="组合 11">
            <a:extLst>
              <a:ext uri="{FF2B5EF4-FFF2-40B4-BE49-F238E27FC236}">
                <a16:creationId xmlns:a16="http://schemas.microsoft.com/office/drawing/2014/main" id="{6D1AA275-2472-9E29-15CB-A49323F56529}"/>
              </a:ext>
            </a:extLst>
          </p:cNvPr>
          <p:cNvGrpSpPr/>
          <p:nvPr/>
        </p:nvGrpSpPr>
        <p:grpSpPr>
          <a:xfrm>
            <a:off x="3371850" y="1057202"/>
            <a:ext cx="4948604" cy="1253048"/>
            <a:chOff x="3371850" y="1057202"/>
            <a:chExt cx="4948604" cy="1253048"/>
          </a:xfrm>
        </p:grpSpPr>
        <p:pic>
          <p:nvPicPr>
            <p:cNvPr id="10" name="图片 9">
              <a:extLst>
                <a:ext uri="{FF2B5EF4-FFF2-40B4-BE49-F238E27FC236}">
                  <a16:creationId xmlns:a16="http://schemas.microsoft.com/office/drawing/2014/main" id="{60A4D418-CABC-06CB-776E-E7C4D6B23D97}"/>
                </a:ext>
              </a:extLst>
            </p:cNvPr>
            <p:cNvPicPr>
              <a:picLocks noChangeAspect="1"/>
            </p:cNvPicPr>
            <p:nvPr/>
          </p:nvPicPr>
          <p:blipFill>
            <a:blip r:embed="rId5"/>
            <a:srcRect r="58317"/>
            <a:stretch/>
          </p:blipFill>
          <p:spPr>
            <a:xfrm>
              <a:off x="3371850" y="1057202"/>
              <a:ext cx="3811465" cy="1253047"/>
            </a:xfrm>
            <a:prstGeom prst="rect">
              <a:avLst/>
            </a:prstGeom>
          </p:spPr>
        </p:pic>
        <p:pic>
          <p:nvPicPr>
            <p:cNvPr id="11" name="图片 10">
              <a:extLst>
                <a:ext uri="{FF2B5EF4-FFF2-40B4-BE49-F238E27FC236}">
                  <a16:creationId xmlns:a16="http://schemas.microsoft.com/office/drawing/2014/main" id="{AF9F3E06-9D8A-1F51-A2D0-3085F149FC96}"/>
                </a:ext>
              </a:extLst>
            </p:cNvPr>
            <p:cNvPicPr>
              <a:picLocks noChangeAspect="1"/>
            </p:cNvPicPr>
            <p:nvPr/>
          </p:nvPicPr>
          <p:blipFill>
            <a:blip r:embed="rId5"/>
            <a:srcRect l="86939"/>
            <a:stretch/>
          </p:blipFill>
          <p:spPr>
            <a:xfrm>
              <a:off x="7126166" y="1057203"/>
              <a:ext cx="1194288" cy="1253047"/>
            </a:xfrm>
            <a:prstGeom prst="rect">
              <a:avLst/>
            </a:prstGeom>
          </p:spPr>
        </p:pic>
      </p:grpSp>
      <p:sp>
        <p:nvSpPr>
          <p:cNvPr id="13" name="文本框 12">
            <a:extLst>
              <a:ext uri="{FF2B5EF4-FFF2-40B4-BE49-F238E27FC236}">
                <a16:creationId xmlns:a16="http://schemas.microsoft.com/office/drawing/2014/main" id="{DE6B1700-9E8D-118C-E3A5-7FC58E768B08}"/>
              </a:ext>
            </a:extLst>
          </p:cNvPr>
          <p:cNvSpPr txBox="1"/>
          <p:nvPr/>
        </p:nvSpPr>
        <p:spPr>
          <a:xfrm>
            <a:off x="6921230" y="-28180"/>
            <a:ext cx="5178902" cy="276999"/>
          </a:xfrm>
          <a:prstGeom prst="rect">
            <a:avLst/>
          </a:prstGeom>
          <a:noFill/>
        </p:spPr>
        <p:txBody>
          <a:bodyPr wrap="square">
            <a:spAutoFit/>
          </a:bodyPr>
          <a:lstStyle/>
          <a:p>
            <a:r>
              <a:rPr lang="en-US" sz="1200" dirty="0"/>
              <a:t>https://arxiv.org/abs/1311.2524</a:t>
            </a:r>
          </a:p>
        </p:txBody>
      </p:sp>
    </p:spTree>
    <p:extLst>
      <p:ext uri="{BB962C8B-B14F-4D97-AF65-F5344CB8AC3E}">
        <p14:creationId xmlns:p14="http://schemas.microsoft.com/office/powerpoint/2010/main" val="2944932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Slow R-CNN</a:t>
            </a:r>
          </a:p>
        </p:txBody>
      </p:sp>
      <p:sp>
        <p:nvSpPr>
          <p:cNvPr id="77" name="Google Shape;77;p15"/>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1. Ad</a:t>
            </a:r>
            <a:r>
              <a:rPr lang="en-US"/>
              <a:t> </a:t>
            </a:r>
            <a:r>
              <a:t>hoc</a:t>
            </a:r>
            <a:r>
              <a:rPr lang="en-US"/>
              <a:t> </a:t>
            </a:r>
            <a:r>
              <a:t>training</a:t>
            </a:r>
            <a:r>
              <a:rPr lang="en-US"/>
              <a:t> </a:t>
            </a:r>
            <a:r>
              <a:t>objectives</a:t>
            </a:r>
            <a:r>
              <a:rPr lang="en-US"/>
              <a:t> </a:t>
            </a:r>
          </a:p>
          <a:p>
            <a:pPr marL="0" lvl="0" indent="457200" algn="l" rtl="0">
              <a:spcBef>
                <a:spcPts val="0"/>
              </a:spcBef>
              <a:spcAft>
                <a:spcPts val="0"/>
              </a:spcAft>
              <a:buNone/>
            </a:pPr>
            <a:r>
              <a:rPr lang="en-US" sz="1600"/>
              <a:t>(i) Fine-tune network with softmax classifier (log loss)</a:t>
            </a:r>
          </a:p>
          <a:p>
            <a:pPr marL="0" lvl="0" indent="457200" algn="l" rtl="0">
              <a:spcBef>
                <a:spcPts val="0"/>
              </a:spcBef>
              <a:spcAft>
                <a:spcPts val="0"/>
              </a:spcAft>
              <a:buNone/>
            </a:pPr>
            <a:r>
              <a:rPr lang="en-US" sz="1600"/>
              <a:t>(ii) Train post-hoc linear SVMs (hinge loss)</a:t>
            </a:r>
          </a:p>
          <a:p>
            <a:pPr marL="0" lvl="0" indent="457200" algn="l" rtl="0">
              <a:spcBef>
                <a:spcPts val="0"/>
              </a:spcBef>
              <a:spcAft>
                <a:spcPts val="0"/>
              </a:spcAft>
              <a:buNone/>
            </a:pPr>
            <a:r>
              <a:rPr lang="en-US" sz="1600"/>
              <a:t>(iii) Train post-hoc bounding-box regressions (least squares)</a:t>
            </a:r>
          </a:p>
          <a:p>
            <a:pPr marL="0" lvl="0" indent="0" algn="l" rtl="0">
              <a:spcBef>
                <a:spcPts val="0"/>
              </a:spcBef>
              <a:spcAft>
                <a:spcPts val="0"/>
              </a:spcAft>
              <a:buNone/>
            </a:pPr>
            <a:r>
              <a:t>2. Training is expensive in space and time. </a:t>
            </a:r>
          </a:p>
          <a:p>
            <a:pPr marL="0" lvl="0" indent="457200" algn="l" rtl="0">
              <a:spcBef>
                <a:spcPts val="0"/>
              </a:spcBef>
              <a:spcAft>
                <a:spcPts val="0"/>
              </a:spcAft>
              <a:buNone/>
            </a:pPr>
            <a:r>
              <a:rPr sz="1600"/>
              <a:t>84h,</a:t>
            </a:r>
            <a:r>
              <a:rPr lang="en-US" sz="1600"/>
              <a:t> </a:t>
            </a:r>
            <a:r>
              <a:rPr sz="1600"/>
              <a:t>takes</a:t>
            </a:r>
            <a:r>
              <a:rPr lang="en-US" sz="1600"/>
              <a:t> </a:t>
            </a:r>
            <a:r>
              <a:rPr sz="1600"/>
              <a:t>a</a:t>
            </a:r>
            <a:r>
              <a:rPr lang="en-US" sz="1600"/>
              <a:t> </a:t>
            </a:r>
            <a:r>
              <a:rPr sz="1600"/>
              <a:t>lot</a:t>
            </a:r>
            <a:r>
              <a:rPr lang="en-US" sz="1600"/>
              <a:t> </a:t>
            </a:r>
            <a:r>
              <a:rPr sz="1600"/>
              <a:t>of</a:t>
            </a:r>
            <a:r>
              <a:rPr lang="en-US" sz="1600"/>
              <a:t> </a:t>
            </a:r>
            <a:r>
              <a:rPr sz="1600"/>
              <a:t>disk</a:t>
            </a:r>
            <a:r>
              <a:rPr lang="en-US" sz="1600"/>
              <a:t> </a:t>
            </a:r>
            <a:r>
              <a:rPr sz="1600"/>
              <a:t>space</a:t>
            </a:r>
          </a:p>
          <a:p>
            <a:pPr marL="0" lvl="0" indent="457200" algn="l" rtl="0">
              <a:spcBef>
                <a:spcPts val="0"/>
              </a:spcBef>
              <a:spcAft>
                <a:spcPts val="0"/>
              </a:spcAft>
              <a:buNone/>
            </a:pPr>
            <a:r>
              <a:rPr lang="en-US" sz="1600"/>
              <a:t>2.5 GPU-days for 5k images</a:t>
            </a:r>
            <a:endParaRPr sz="1600"/>
          </a:p>
          <a:p>
            <a:pPr marL="0" lvl="0" indent="0" algn="l" rtl="0">
              <a:spcBef>
                <a:spcPts val="0"/>
              </a:spcBef>
              <a:spcAft>
                <a:spcPts val="0"/>
              </a:spcAft>
              <a:buNone/>
            </a:pPr>
            <a:r>
              <a:t>3. </a:t>
            </a:r>
            <a:r>
              <a:rPr lang="en-US"/>
              <a:t>Inference (</a:t>
            </a:r>
            <a:r>
              <a:t>detection</a:t>
            </a:r>
            <a:r>
              <a:rPr lang="en-US"/>
              <a:t>)</a:t>
            </a:r>
            <a:r>
              <a:t> is slow.</a:t>
            </a:r>
          </a:p>
          <a:p>
            <a:pPr marL="0" lvl="0" indent="457200" algn="l" rtl="0">
              <a:spcBef>
                <a:spcPts val="0"/>
              </a:spcBef>
              <a:spcAft>
                <a:spcPts val="0"/>
              </a:spcAft>
              <a:buNone/>
            </a:pPr>
            <a:r>
              <a:rPr lang="en-US" sz="1600"/>
              <a:t>47s/image with VGG16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Solutions1: Sharing Computation</a:t>
            </a:r>
          </a:p>
        </p:txBody>
      </p:sp>
      <p:sp>
        <p:nvSpPr>
          <p:cNvPr id="83" name="Google Shape;83;p16"/>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Spatial pyramid pooling networks (SPPnets)</a:t>
            </a:r>
          </a:p>
          <a:p>
            <a:pPr marL="0" lvl="0" indent="457200" algn="l" rtl="0">
              <a:spcBef>
                <a:spcPts val="0"/>
              </a:spcBef>
              <a:spcAft>
                <a:spcPts val="0"/>
              </a:spcAft>
              <a:buNone/>
            </a:pPr>
            <a:r>
              <a:rPr lang="en-US" sz="1600"/>
              <a:t>(i) computes a convolutional feature map for the entire input image</a:t>
            </a:r>
          </a:p>
          <a:p>
            <a:pPr marL="0" lvl="0" indent="457200" algn="l" rtl="0">
              <a:spcBef>
                <a:spcPts val="0"/>
              </a:spcBef>
              <a:spcAft>
                <a:spcPts val="0"/>
              </a:spcAft>
              <a:buNone/>
            </a:pPr>
            <a:r>
              <a:rPr lang="en-US" sz="1600"/>
              <a:t>(ii)classifies proposal using a feature vector extracted from the shared feature map.</a:t>
            </a:r>
          </a:p>
          <a:p>
            <a:pPr marL="0" lvl="0" indent="457200" algn="l" rtl="0">
              <a:spcBef>
                <a:spcPts val="0"/>
              </a:spcBef>
              <a:spcAft>
                <a:spcPts val="0"/>
              </a:spcAft>
              <a:buNone/>
            </a:pPr>
            <a:endParaRPr lang="en-US" sz="1600"/>
          </a:p>
        </p:txBody>
      </p:sp>
      <p:pic>
        <p:nvPicPr>
          <p:cNvPr id="424" name="Google Shape;424;p48"/>
          <p:cNvPicPr preferRelativeResize="0"/>
          <p:nvPr>
            <p:custDataLst>
              <p:tags r:id="rId1"/>
            </p:custDataLst>
          </p:nvPr>
        </p:nvPicPr>
        <p:blipFill rotWithShape="1">
          <a:blip r:embed="rId4"/>
          <a:srcRect l="30" t="5370" r="-29" b="-5369"/>
          <a:stretch>
            <a:fillRect/>
          </a:stretch>
        </p:blipFill>
        <p:spPr>
          <a:xfrm>
            <a:off x="1968500" y="1940560"/>
            <a:ext cx="4648200" cy="2938780"/>
          </a:xfrm>
          <a:prstGeom prst="rect">
            <a:avLst/>
          </a:prstGeom>
          <a:noFill/>
          <a:ln>
            <a:noFill/>
          </a:ln>
        </p:spPr>
      </p:pic>
      <p:graphicFrame>
        <p:nvGraphicFramePr>
          <p:cNvPr id="2" name="表格 1"/>
          <p:cNvGraphicFramePr/>
          <p:nvPr/>
        </p:nvGraphicFramePr>
        <p:xfrm>
          <a:off x="429260" y="4596130"/>
          <a:ext cx="3347720" cy="335280"/>
        </p:xfrm>
        <a:graphic>
          <a:graphicData uri="http://schemas.openxmlformats.org/drawingml/2006/table">
            <a:tbl>
              <a:tblPr/>
              <a:tblGrid>
                <a:gridCol w="3347720">
                  <a:extLst>
                    <a:ext uri="{9D8B030D-6E8A-4147-A177-3AD203B41FA5}">
                      <a16:colId xmlns:a16="http://schemas.microsoft.com/office/drawing/2014/main" val="20000"/>
                    </a:ext>
                  </a:extLst>
                </a:gridCol>
              </a:tblGrid>
              <a:tr h="335280">
                <a:tc>
                  <a:txBody>
                    <a:bodyPr/>
                    <a:lstStyle/>
                    <a:p>
                      <a:pPr marL="0" indent="0" fontAlgn="t">
                        <a:spcAft>
                          <a:spcPct val="0"/>
                        </a:spcAft>
                      </a:pPr>
                      <a:br>
                        <a:rPr lang="en-US" altLang="zh-CN" sz="1100" b="0" i="0">
                          <a:solidFill>
                            <a:srgbClr val="000000"/>
                          </a:solidFill>
                          <a:latin typeface="Lucida Grande" panose="020B0600040502020204"/>
                          <a:ea typeface="Lucida Grande" panose="020B0600040502020204"/>
                          <a:hlinkClick r:id="rId5"/>
                        </a:rPr>
                      </a:br>
                      <a:r>
                        <a:rPr lang="en-US" altLang="zh-CN" sz="1100" b="0" i="0">
                          <a:solidFill>
                            <a:srgbClr val="000000"/>
                          </a:solidFill>
                          <a:latin typeface="Lucida Grande" panose="020B0600040502020204"/>
                          <a:ea typeface="Lucida Grande" panose="020B0600040502020204"/>
                        </a:rPr>
                        <a:t>source: </a:t>
                      </a:r>
                      <a:r>
                        <a:rPr lang="en-US" altLang="zh-CN" sz="1100" b="0" i="0">
                          <a:solidFill>
                            <a:srgbClr val="000000"/>
                          </a:solidFill>
                          <a:latin typeface="Lucida Grande" panose="020B0600040502020204"/>
                          <a:ea typeface="Lucida Grande" panose="020B0600040502020204"/>
                          <a:hlinkClick r:id="rId5"/>
                        </a:rPr>
                        <a:t>arXiv:1406.4729</a:t>
                      </a:r>
                      <a:r>
                        <a:rPr lang="en-US" altLang="zh-CN" sz="1100" b="1" i="0">
                          <a:solidFill>
                            <a:srgbClr val="000000"/>
                          </a:solidFill>
                          <a:latin typeface="Lucida Grande" panose="020B0600040502020204"/>
                          <a:ea typeface="Lucida Grande" panose="020B0600040502020204"/>
                        </a:rPr>
                        <a:t> [cs.CV]</a:t>
                      </a:r>
                    </a:p>
                  </a:txBody>
                  <a:tcPr marL="0" marR="82867"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SSPnet </a:t>
            </a:r>
          </a:p>
        </p:txBody>
      </p:sp>
      <p:sp>
        <p:nvSpPr>
          <p:cNvPr id="89" name="Google Shape;89;p17"/>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 Fixes one issue with R-CNN: speed up  inference time</a:t>
            </a: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pic>
        <p:nvPicPr>
          <p:cNvPr id="2" name="图片 0" descr="截屏2025-02-25 12.50.18"/>
          <p:cNvPicPr>
            <a:picLocks noChangeAspect="1"/>
          </p:cNvPicPr>
          <p:nvPr/>
        </p:nvPicPr>
        <p:blipFill>
          <a:blip r:embed="rId4"/>
          <a:stretch>
            <a:fillRect/>
          </a:stretch>
        </p:blipFill>
        <p:spPr>
          <a:xfrm>
            <a:off x="1976120" y="1503680"/>
            <a:ext cx="3954780" cy="3366770"/>
          </a:xfrm>
          <a:prstGeom prst="rect">
            <a:avLst/>
          </a:prstGeom>
        </p:spPr>
      </p:pic>
      <p:sp>
        <p:nvSpPr>
          <p:cNvPr id="5" name="文本框 4"/>
          <p:cNvSpPr txBox="1"/>
          <p:nvPr>
            <p:custDataLst>
              <p:tags r:id="rId1"/>
            </p:custDataLst>
          </p:nvPr>
        </p:nvSpPr>
        <p:spPr>
          <a:xfrm>
            <a:off x="725170" y="4862830"/>
            <a:ext cx="6895465" cy="306705"/>
          </a:xfrm>
          <a:prstGeom prst="rect">
            <a:avLst/>
          </a:prstGeom>
          <a:noFill/>
        </p:spPr>
        <p:txBody>
          <a:bodyPr wrap="square" rtlCol="0">
            <a:spAutoFit/>
          </a:bodyPr>
          <a:lstStyle/>
          <a:p>
            <a:r>
              <a:rPr lang="en-US" altLang="zh-CN"/>
              <a:t>source: </a:t>
            </a:r>
            <a:r>
              <a:rPr lang="zh-CN" altLang="en-US"/>
              <a:t>https://www.robots.ox.ac.uk/~tvg/publications/talks/fast-rcnn-slides.pdf</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Limitation of SSPnet </a:t>
            </a:r>
          </a:p>
        </p:txBody>
      </p:sp>
      <p:sp>
        <p:nvSpPr>
          <p:cNvPr id="89" name="Google Shape;89;p17"/>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Cons:</a:t>
            </a:r>
          </a:p>
          <a:p>
            <a:pPr marL="0" lvl="0" indent="0" algn="l" rtl="0">
              <a:spcBef>
                <a:spcPts val="0"/>
              </a:spcBef>
              <a:spcAft>
                <a:spcPts val="0"/>
              </a:spcAft>
              <a:buNone/>
            </a:pPr>
            <a:r>
              <a:rPr lang="en-US"/>
              <a:t>1.Training is a multi-stage pipeline </a:t>
            </a:r>
          </a:p>
          <a:p>
            <a:pPr marL="0" lvl="0" indent="0" algn="l" rtl="0">
              <a:spcBef>
                <a:spcPts val="0"/>
              </a:spcBef>
              <a:spcAft>
                <a:spcPts val="0"/>
              </a:spcAft>
              <a:buNone/>
            </a:pPr>
            <a:r>
              <a:rPr lang="en-US"/>
              <a:t>2.Cannot update parameters below SPP layer during training</a:t>
            </a:r>
          </a:p>
        </p:txBody>
      </p:sp>
      <p:pic>
        <p:nvPicPr>
          <p:cNvPr id="2" name="图片 0" descr="截屏2025-02-25 12.54.48"/>
          <p:cNvPicPr>
            <a:picLocks noChangeAspect="1"/>
          </p:cNvPicPr>
          <p:nvPr/>
        </p:nvPicPr>
        <p:blipFill>
          <a:blip r:embed="rId4"/>
          <a:stretch>
            <a:fillRect/>
          </a:stretch>
        </p:blipFill>
        <p:spPr>
          <a:xfrm>
            <a:off x="2016125" y="2068830"/>
            <a:ext cx="3472815" cy="2910205"/>
          </a:xfrm>
          <a:prstGeom prst="rect">
            <a:avLst/>
          </a:prstGeom>
        </p:spPr>
      </p:pic>
      <p:sp>
        <p:nvSpPr>
          <p:cNvPr id="5" name="文本框 4"/>
          <p:cNvSpPr txBox="1"/>
          <p:nvPr>
            <p:custDataLst>
              <p:tags r:id="rId1"/>
            </p:custDataLst>
          </p:nvPr>
        </p:nvSpPr>
        <p:spPr>
          <a:xfrm>
            <a:off x="725170" y="4862830"/>
            <a:ext cx="6895465" cy="306705"/>
          </a:xfrm>
          <a:prstGeom prst="rect">
            <a:avLst/>
          </a:prstGeom>
          <a:noFill/>
        </p:spPr>
        <p:txBody>
          <a:bodyPr wrap="square" rtlCol="0">
            <a:spAutoFit/>
          </a:bodyPr>
          <a:lstStyle/>
          <a:p>
            <a:r>
              <a:rPr lang="en-US" altLang="zh-CN"/>
              <a:t>source: </a:t>
            </a:r>
            <a:r>
              <a:rPr lang="zh-CN" altLang="en-US"/>
              <a:t>https://www.robots.ox.ac.uk/~tvg/publications/talks/fast-rcnn-slides.pdf</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Fast R-CNN</a:t>
            </a:r>
          </a:p>
        </p:txBody>
      </p:sp>
      <p:sp>
        <p:nvSpPr>
          <p:cNvPr id="89" name="Google Shape;89;p17"/>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 Higher detection quality (mAP) than R-CNN, SPPnet</a:t>
            </a:r>
          </a:p>
          <a:p>
            <a:pPr marL="0" lvl="0" indent="0" algn="l" rtl="0">
              <a:spcBef>
                <a:spcPts val="0"/>
              </a:spcBef>
              <a:spcAft>
                <a:spcPts val="0"/>
              </a:spcAft>
              <a:buNone/>
            </a:pPr>
            <a:r>
              <a:rPr lang="en-US"/>
              <a:t>2. Training is single-stage, using a multi-task loss</a:t>
            </a:r>
          </a:p>
          <a:p>
            <a:pPr marL="0" lvl="0" indent="0" algn="l" rtl="0">
              <a:spcBef>
                <a:spcPts val="0"/>
              </a:spcBef>
              <a:spcAft>
                <a:spcPts val="0"/>
              </a:spcAft>
              <a:buNone/>
            </a:pPr>
            <a:r>
              <a:rPr lang="en-US"/>
              <a:t>3. Training can update all network layers</a:t>
            </a:r>
          </a:p>
          <a:p>
            <a:pPr marL="0" lvl="0" indent="0" algn="l" rtl="0">
              <a:spcBef>
                <a:spcPts val="0"/>
              </a:spcBef>
              <a:spcAft>
                <a:spcPts val="0"/>
              </a:spcAft>
              <a:buNone/>
            </a:pPr>
            <a:r>
              <a:rPr lang="en-US"/>
              <a:t>4. No disk storage is required for feature caching</a:t>
            </a:r>
          </a:p>
          <a:p>
            <a:pPr marL="0" lvl="0" indent="0" algn="l" rtl="0">
              <a:spcBef>
                <a:spcPts val="0"/>
              </a:spcBef>
              <a:spcAft>
                <a:spcPts val="0"/>
              </a:spcAft>
              <a:buNone/>
            </a:pPr>
            <a:endParaRPr lang="en-US"/>
          </a:p>
        </p:txBody>
      </p:sp>
      <p:pic>
        <p:nvPicPr>
          <p:cNvPr id="234" name="Google Shape;234;p34"/>
          <p:cNvPicPr preferRelativeResize="0"/>
          <p:nvPr>
            <p:custDataLst>
              <p:tags r:id="rId1"/>
            </p:custDataLst>
          </p:nvPr>
        </p:nvPicPr>
        <p:blipFill>
          <a:blip r:embed="rId4"/>
          <a:stretch>
            <a:fillRect/>
          </a:stretch>
        </p:blipFill>
        <p:spPr>
          <a:xfrm>
            <a:off x="1369695" y="2385695"/>
            <a:ext cx="5360670" cy="25933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Fast R-CNN</a:t>
            </a:r>
          </a:p>
        </p:txBody>
      </p:sp>
      <p:sp>
        <p:nvSpPr>
          <p:cNvPr id="95" name="Google Shape;95;p18"/>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pic>
        <p:nvPicPr>
          <p:cNvPr id="3" name="图片 2" descr="截屏2025-02-25 12.59.34"/>
          <p:cNvPicPr>
            <a:picLocks noChangeAspect="1"/>
          </p:cNvPicPr>
          <p:nvPr/>
        </p:nvPicPr>
        <p:blipFill>
          <a:blip r:embed="rId4"/>
          <a:stretch>
            <a:fillRect/>
          </a:stretch>
        </p:blipFill>
        <p:spPr>
          <a:xfrm>
            <a:off x="263525" y="0"/>
            <a:ext cx="7708900" cy="4789170"/>
          </a:xfrm>
          <a:prstGeom prst="rect">
            <a:avLst/>
          </a:prstGeom>
        </p:spPr>
      </p:pic>
      <p:sp>
        <p:nvSpPr>
          <p:cNvPr id="5" name="文本框 4"/>
          <p:cNvSpPr txBox="1"/>
          <p:nvPr>
            <p:custDataLst>
              <p:tags r:id="rId1"/>
            </p:custDataLst>
          </p:nvPr>
        </p:nvSpPr>
        <p:spPr>
          <a:xfrm>
            <a:off x="725170" y="4862830"/>
            <a:ext cx="6895465" cy="306705"/>
          </a:xfrm>
          <a:prstGeom prst="rect">
            <a:avLst/>
          </a:prstGeom>
          <a:noFill/>
        </p:spPr>
        <p:txBody>
          <a:bodyPr wrap="square" rtlCol="0">
            <a:spAutoFit/>
          </a:bodyPr>
          <a:lstStyle/>
          <a:p>
            <a:r>
              <a:rPr lang="en-US" altLang="zh-CN"/>
              <a:t>source: </a:t>
            </a:r>
            <a:r>
              <a:rPr lang="zh-CN" altLang="en-US"/>
              <a:t>https://www.robots.ox.ac.uk/~tvg/publications/talks/fast-rcnn-slides.pdf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2F076314-D21C-9387-CE09-B273DE178CB8}"/>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7EE37F33-A23D-205D-6EDB-72C0C7852B92}"/>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t>Back to 2014</a:t>
            </a:r>
          </a:p>
        </p:txBody>
      </p:sp>
      <p:sp>
        <p:nvSpPr>
          <p:cNvPr id="85" name="Google Shape;85;p16">
            <a:extLst>
              <a:ext uri="{FF2B5EF4-FFF2-40B4-BE49-F238E27FC236}">
                <a16:creationId xmlns:a16="http://schemas.microsoft.com/office/drawing/2014/main" id="{9CA7A8E1-6C03-45BD-AEAB-406AF897BF80}"/>
              </a:ext>
            </a:extLst>
          </p:cNvPr>
          <p:cNvSpPr txBox="1">
            <a:spLocks noGrp="1"/>
          </p:cNvSpPr>
          <p:nvPr>
            <p:ph type="body" idx="1"/>
          </p:nvPr>
        </p:nvSpPr>
        <p:spPr>
          <a:xfrm>
            <a:off x="311700" y="511500"/>
            <a:ext cx="8520600" cy="4120500"/>
          </a:xfrm>
          <a:prstGeom prst="rect">
            <a:avLst/>
          </a:prstGeom>
        </p:spPr>
        <p:txBody>
          <a:bodyPr spcFirstLastPara="1" wrap="square" lIns="91425" tIns="91425" rIns="91425" bIns="91425" anchor="t" anchorCtr="0">
            <a:noAutofit/>
          </a:bodyPr>
          <a:lstStyle/>
          <a:p>
            <a:pPr marL="342900" indent="-342900"/>
            <a:r>
              <a:rPr lang="en-US" b="1" i="0" dirty="0">
                <a:effectLst/>
                <a:latin typeface="DM Sans" pitchFamily="2" charset="0"/>
              </a:rPr>
              <a:t>Feature Extraction :</a:t>
            </a:r>
            <a:r>
              <a:rPr lang="en-US" b="0" i="0" dirty="0">
                <a:effectLst/>
                <a:latin typeface="DM Sans" pitchFamily="2" charset="0"/>
              </a:rPr>
              <a:t>handcrafted features(</a:t>
            </a:r>
            <a:r>
              <a:rPr lang="en-US" altLang="zh-CN" b="0" i="0" dirty="0">
                <a:effectLst/>
                <a:latin typeface="DM Sans" pitchFamily="2" charset="0"/>
              </a:rPr>
              <a:t>e.g. </a:t>
            </a:r>
            <a:r>
              <a:rPr lang="en-US" b="1" i="0" dirty="0">
                <a:effectLst/>
                <a:latin typeface="DM Sans" pitchFamily="2" charset="0"/>
              </a:rPr>
              <a:t>SIFT</a:t>
            </a:r>
            <a:r>
              <a:rPr lang="en-US" b="0" i="0" dirty="0">
                <a:effectLst/>
                <a:latin typeface="DM Sans" pitchFamily="2" charset="0"/>
              </a:rPr>
              <a:t> and </a:t>
            </a:r>
            <a:r>
              <a:rPr lang="en-US" b="1" i="0" dirty="0">
                <a:effectLst/>
                <a:latin typeface="DM Sans" pitchFamily="2" charset="0"/>
              </a:rPr>
              <a:t>HOG</a:t>
            </a:r>
            <a:r>
              <a:rPr lang="en-US" b="0" i="0" dirty="0">
                <a:effectLst/>
                <a:latin typeface="DM Sans" pitchFamily="2" charset="0"/>
              </a:rPr>
              <a:t>)</a:t>
            </a:r>
          </a:p>
          <a:p>
            <a:pPr marL="0" indent="0">
              <a:buNone/>
            </a:pPr>
            <a:endParaRPr lang="en-US" b="0" i="0" dirty="0">
              <a:effectLst/>
              <a:latin typeface="DM Sans" pitchFamily="2" charset="0"/>
            </a:endParaRPr>
          </a:p>
          <a:p>
            <a:pPr marL="0" indent="0">
              <a:buNone/>
            </a:pPr>
            <a:endParaRPr lang="en-US" b="0" i="0" dirty="0">
              <a:effectLst/>
              <a:latin typeface="DM Sans" pitchFamily="2" charset="0"/>
            </a:endParaRPr>
          </a:p>
          <a:p>
            <a:pPr marL="0" indent="0">
              <a:buNone/>
            </a:pPr>
            <a:endParaRPr lang="en-US" b="0" i="0" dirty="0">
              <a:effectLst/>
              <a:latin typeface="DM Sans" pitchFamily="2" charset="0"/>
            </a:endParaRPr>
          </a:p>
          <a:p>
            <a:pPr marL="342900" indent="-342900"/>
            <a:r>
              <a:rPr lang="en-US" b="1" i="0" dirty="0">
                <a:effectLst/>
                <a:latin typeface="DM Sans" pitchFamily="2" charset="0"/>
              </a:rPr>
              <a:t>Detection window: Sliding Window Detection Methods</a:t>
            </a:r>
          </a:p>
          <a:p>
            <a:pPr marL="342900" indent="-342900"/>
            <a:endParaRPr lang="en-US" b="1" dirty="0">
              <a:latin typeface="DM Sans" pitchFamily="2" charset="0"/>
            </a:endParaRPr>
          </a:p>
          <a:p>
            <a:pPr marL="342900" indent="-342900"/>
            <a:endParaRPr lang="en-US" b="1" i="0" dirty="0">
              <a:effectLst/>
              <a:latin typeface="DM Sans" pitchFamily="2" charset="0"/>
            </a:endParaRPr>
          </a:p>
          <a:p>
            <a:pPr marL="342900" indent="-342900"/>
            <a:endParaRPr lang="en-US" b="1" i="0" dirty="0">
              <a:effectLst/>
              <a:latin typeface="DM Sans" pitchFamily="2" charset="0"/>
            </a:endParaRPr>
          </a:p>
          <a:p>
            <a:pPr marL="342900" indent="-342900"/>
            <a:r>
              <a:rPr lang="en-US" sz="1600" b="1" i="0" dirty="0">
                <a:effectLst/>
                <a:latin typeface="DM Sans" pitchFamily="2" charset="0"/>
              </a:rPr>
              <a:t>In picture classification problem       </a:t>
            </a:r>
          </a:p>
          <a:p>
            <a:pPr marL="0" indent="0">
              <a:buNone/>
            </a:pPr>
            <a:endParaRPr lang="en-US" altLang="zh-CN" dirty="0">
              <a:latin typeface="DM Sans" pitchFamily="2" charset="0"/>
            </a:endParaRPr>
          </a:p>
        </p:txBody>
      </p:sp>
      <p:pic>
        <p:nvPicPr>
          <p:cNvPr id="4098" name="Picture 2" descr="SIFT feature extraction . (a) Original ...">
            <a:extLst>
              <a:ext uri="{FF2B5EF4-FFF2-40B4-BE49-F238E27FC236}">
                <a16:creationId xmlns:a16="http://schemas.microsoft.com/office/drawing/2014/main" id="{0A4A71AB-4DAE-A91E-95C8-181158A54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986" y="1017675"/>
            <a:ext cx="3140039" cy="9466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G (Histogram of Oriented Gradients ...">
            <a:extLst>
              <a:ext uri="{FF2B5EF4-FFF2-40B4-BE49-F238E27FC236}">
                <a16:creationId xmlns:a16="http://schemas.microsoft.com/office/drawing/2014/main" id="{A9E7B615-D9F4-E6B1-1DFC-E28171614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311" y="945187"/>
            <a:ext cx="2924227" cy="10916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liding window algorithm ...">
            <a:extLst>
              <a:ext uri="{FF2B5EF4-FFF2-40B4-BE49-F238E27FC236}">
                <a16:creationId xmlns:a16="http://schemas.microsoft.com/office/drawing/2014/main" id="{28002E5B-532B-0A56-02C7-C5BFB0004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2943" y="2366550"/>
            <a:ext cx="2330164" cy="94662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F79EC5D-7B88-3239-4301-A977137FD8B5}"/>
              </a:ext>
            </a:extLst>
          </p:cNvPr>
          <p:cNvSpPr txBox="1"/>
          <p:nvPr/>
        </p:nvSpPr>
        <p:spPr>
          <a:xfrm>
            <a:off x="5177452" y="3385667"/>
            <a:ext cx="4572000" cy="830997"/>
          </a:xfrm>
          <a:prstGeom prst="rect">
            <a:avLst/>
          </a:prstGeom>
          <a:noFill/>
        </p:spPr>
        <p:txBody>
          <a:bodyPr wrap="square">
            <a:spAutoFit/>
          </a:bodyPr>
          <a:lstStyle/>
          <a:p>
            <a:pPr marL="342900" indent="-342900">
              <a:buFont typeface="Arial" panose="020B0604020202020204" pitchFamily="34" charset="0"/>
              <a:buChar char="•"/>
            </a:pPr>
            <a:r>
              <a:rPr lang="en-US" sz="1600" b="1" dirty="0">
                <a:solidFill>
                  <a:srgbClr val="1C4587"/>
                </a:solidFill>
                <a:latin typeface="DM Sans" pitchFamily="2" charset="0"/>
                <a:ea typeface="Calibri"/>
                <a:cs typeface="Calibri"/>
                <a:sym typeface="Calibri"/>
              </a:rPr>
              <a:t>In object detection problem</a:t>
            </a:r>
          </a:p>
          <a:p>
            <a:pPr marL="342900" indent="-342900">
              <a:buFont typeface="Arial" panose="020B0604020202020204" pitchFamily="34" charset="0"/>
              <a:buChar char="•"/>
            </a:pPr>
            <a:endParaRPr lang="en-US" sz="1600" b="1" dirty="0">
              <a:solidFill>
                <a:srgbClr val="1C4587"/>
              </a:solidFill>
              <a:latin typeface="DM Sans" pitchFamily="2" charset="0"/>
              <a:ea typeface="Calibri"/>
              <a:cs typeface="Calibri"/>
              <a:sym typeface="Calibri"/>
            </a:endParaRPr>
          </a:p>
          <a:p>
            <a:r>
              <a:rPr lang="en-US" sz="1600" b="1" dirty="0">
                <a:solidFill>
                  <a:srgbClr val="1C4587"/>
                </a:solidFill>
                <a:latin typeface="DM Sans" pitchFamily="2" charset="0"/>
                <a:ea typeface="Calibri"/>
                <a:cs typeface="Calibri"/>
                <a:sym typeface="Calibri"/>
              </a:rPr>
              <a:t>                                                                       </a:t>
            </a:r>
          </a:p>
        </p:txBody>
      </p:sp>
      <p:pic>
        <p:nvPicPr>
          <p:cNvPr id="1026" name="Picture 2" descr="3 Alexnet Imagenet Classification Images, Stock Photos, 3D objects, &amp;  Vectors | Shutterstock">
            <a:extLst>
              <a:ext uri="{FF2B5EF4-FFF2-40B4-BE49-F238E27FC236}">
                <a16:creationId xmlns:a16="http://schemas.microsoft.com/office/drawing/2014/main" id="{134DBD5F-313D-F309-7706-FDA7FAC13E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539" b="35414"/>
          <a:stretch/>
        </p:blipFill>
        <p:spPr bwMode="auto">
          <a:xfrm>
            <a:off x="1179183" y="3846636"/>
            <a:ext cx="1846120" cy="11822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a:extLst>
              <a:ext uri="{FF2B5EF4-FFF2-40B4-BE49-F238E27FC236}">
                <a16:creationId xmlns:a16="http://schemas.microsoft.com/office/drawing/2014/main" id="{690ED22B-1AC7-584C-CCF4-5BD7638510FA}"/>
              </a:ext>
            </a:extLst>
          </p:cNvPr>
          <p:cNvCxnSpPr/>
          <p:nvPr/>
        </p:nvCxnSpPr>
        <p:spPr>
          <a:xfrm>
            <a:off x="3171217" y="4549118"/>
            <a:ext cx="17461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318078CF-8A8A-DAD8-4886-4158F4120387}"/>
              </a:ext>
            </a:extLst>
          </p:cNvPr>
          <p:cNvCxnSpPr/>
          <p:nvPr/>
        </p:nvCxnSpPr>
        <p:spPr>
          <a:xfrm>
            <a:off x="4260300" y="3323217"/>
            <a:ext cx="783077" cy="5489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Overfeat 논문(Integrated Recognition, Localization and Detectionusing  Convolutional Networks) 리뷰">
            <a:extLst>
              <a:ext uri="{FF2B5EF4-FFF2-40B4-BE49-F238E27FC236}">
                <a16:creationId xmlns:a16="http://schemas.microsoft.com/office/drawing/2014/main" id="{6066A2A5-B7E3-754C-49E8-F97065A258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3602" y="3865165"/>
            <a:ext cx="2065070" cy="1182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view: OverFeat — Winner of ILSVRC 2013 Localization Task (Object  Detection) | by Sik-Ho Tsang | Coinmonks | Medium">
            <a:extLst>
              <a:ext uri="{FF2B5EF4-FFF2-40B4-BE49-F238E27FC236}">
                <a16:creationId xmlns:a16="http://schemas.microsoft.com/office/drawing/2014/main" id="{E64B3FEF-1067-1044-B5AA-E3CD941583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9635" y="3891842"/>
            <a:ext cx="1843967" cy="107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819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Pre-trained Networks: VGG16</a:t>
            </a:r>
          </a:p>
        </p:txBody>
      </p:sp>
      <p:sp>
        <p:nvSpPr>
          <p:cNvPr id="95" name="Google Shape;95;p18"/>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pic>
        <p:nvPicPr>
          <p:cNvPr id="5" name="图片 4" descr="GG-16-neural-network-architecture"/>
          <p:cNvPicPr>
            <a:picLocks noChangeAspect="1"/>
          </p:cNvPicPr>
          <p:nvPr/>
        </p:nvPicPr>
        <p:blipFill>
          <a:blip r:embed="rId3"/>
          <a:stretch>
            <a:fillRect/>
          </a:stretch>
        </p:blipFill>
        <p:spPr>
          <a:xfrm>
            <a:off x="805180" y="793115"/>
            <a:ext cx="6514465" cy="38627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ROI pooling layer</a:t>
            </a:r>
          </a:p>
        </p:txBody>
      </p:sp>
      <p:sp>
        <p:nvSpPr>
          <p:cNvPr id="95" name="Google Shape;95;p18"/>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pic>
        <p:nvPicPr>
          <p:cNvPr id="4" name="图片 3" descr="roi_pooling-1"/>
          <p:cNvPicPr>
            <a:picLocks noChangeAspect="1"/>
          </p:cNvPicPr>
          <p:nvPr/>
        </p:nvPicPr>
        <p:blipFill>
          <a:blip r:embed="rId3"/>
          <a:stretch>
            <a:fillRect/>
          </a:stretch>
        </p:blipFill>
        <p:spPr>
          <a:xfrm>
            <a:off x="1600835" y="678180"/>
            <a:ext cx="5734685" cy="43008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Training Improvement</a:t>
            </a:r>
          </a:p>
        </p:txBody>
      </p:sp>
      <p:sp>
        <p:nvSpPr>
          <p:cNvPr id="113" name="Google Shape;113;p21"/>
          <p:cNvSpPr txBox="1">
            <a:spLocks noGrp="1"/>
          </p:cNvSpPr>
          <p:nvPr>
            <p:ph type="body" idx="1"/>
          </p:nvPr>
        </p:nvSpPr>
        <p:spPr>
          <a:xfrm>
            <a:off x="455845" y="770135"/>
            <a:ext cx="8520600" cy="41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 name="图片 1" descr="截屏2025-02-25 16.15.42"/>
          <p:cNvPicPr>
            <a:picLocks noChangeAspect="1"/>
          </p:cNvPicPr>
          <p:nvPr/>
        </p:nvPicPr>
        <p:blipFill>
          <a:blip r:embed="rId4"/>
          <a:srcRect t="25010"/>
          <a:stretch>
            <a:fillRect/>
          </a:stretch>
        </p:blipFill>
        <p:spPr>
          <a:xfrm>
            <a:off x="1004570" y="830580"/>
            <a:ext cx="6885940" cy="3861435"/>
          </a:xfrm>
          <a:prstGeom prst="rect">
            <a:avLst/>
          </a:prstGeom>
        </p:spPr>
      </p:pic>
      <p:sp>
        <p:nvSpPr>
          <p:cNvPr id="5" name="文本框 4"/>
          <p:cNvSpPr txBox="1"/>
          <p:nvPr>
            <p:custDataLst>
              <p:tags r:id="rId1"/>
            </p:custDataLst>
          </p:nvPr>
        </p:nvSpPr>
        <p:spPr>
          <a:xfrm>
            <a:off x="861695" y="4862830"/>
            <a:ext cx="6895465" cy="306705"/>
          </a:xfrm>
          <a:prstGeom prst="rect">
            <a:avLst/>
          </a:prstGeom>
          <a:noFill/>
        </p:spPr>
        <p:txBody>
          <a:bodyPr wrap="square" rtlCol="0">
            <a:spAutoFit/>
          </a:bodyPr>
          <a:lstStyle/>
          <a:p>
            <a:r>
              <a:rPr lang="en-US" altLang="zh-CN"/>
              <a:t>source: </a:t>
            </a:r>
            <a:r>
              <a:rPr lang="zh-CN" altLang="en-US"/>
              <a:t>https://www.robots.ox.ac.uk/~tvg/publications/talks/fast-rcnn-slides.pdf</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ym typeface="+mn-ea"/>
              </a:rPr>
              <a:t>H</a:t>
            </a:r>
            <a:r>
              <a:rPr>
                <a:sym typeface="+mn-ea"/>
              </a:rPr>
              <a:t>ierarchical</a:t>
            </a:r>
            <a:r>
              <a:rPr lang="en-US">
                <a:sym typeface="+mn-ea"/>
              </a:rPr>
              <a:t> Training</a:t>
            </a:r>
          </a:p>
        </p:txBody>
      </p:sp>
      <p:sp>
        <p:nvSpPr>
          <p:cNvPr id="107" name="Google Shape;107;p20"/>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In Fast R</a:t>
            </a:r>
            <a:r>
              <a:rPr lang="en-US"/>
              <a:t>-</a:t>
            </a:r>
            <a:r>
              <a:t>CNN training, stochastic gradient descent (SGD) mini-batches are sampled hierarchically, first by sampling N images and then by</a:t>
            </a:r>
            <a:r>
              <a:rPr lang="en-US"/>
              <a:t> </a:t>
            </a:r>
            <a:r>
              <a:t>sampling R/N RoIs from each image.</a:t>
            </a: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t>For example,</a:t>
            </a:r>
            <a:r>
              <a:rPr lang="en-US"/>
              <a:t> </a:t>
            </a:r>
            <a:r>
              <a:t>when using N = 2 and R = 128, the proposed training</a:t>
            </a:r>
            <a:r>
              <a:rPr lang="en-US"/>
              <a:t> </a:t>
            </a:r>
            <a:r>
              <a:t>scheme is roughly 64×faster than sampling one RoI from</a:t>
            </a:r>
            <a:r>
              <a:rPr lang="en-US"/>
              <a:t> </a:t>
            </a:r>
            <a:r>
              <a:t>128 different images (i.e., the R-CNN and SPPnet strategy).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
        <p:nvSpPr>
          <p:cNvPr id="113" name="Google Shape;113;p21"/>
          <p:cNvSpPr txBox="1">
            <a:spLocks noGrp="1"/>
          </p:cNvSpPr>
          <p:nvPr>
            <p:ph type="body" idx="1"/>
          </p:nvPr>
        </p:nvSpPr>
        <p:spPr>
          <a:xfrm>
            <a:off x="455845" y="770135"/>
            <a:ext cx="8520600" cy="41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 name="图片 0" descr="截屏2025-02-25 16.28.36"/>
          <p:cNvPicPr>
            <a:picLocks noChangeAspect="1"/>
          </p:cNvPicPr>
          <p:nvPr/>
        </p:nvPicPr>
        <p:blipFill>
          <a:blip r:embed="rId4"/>
          <a:srcRect t="22306"/>
          <a:stretch>
            <a:fillRect/>
          </a:stretch>
        </p:blipFill>
        <p:spPr>
          <a:xfrm>
            <a:off x="1179195" y="770255"/>
            <a:ext cx="6859905" cy="4039870"/>
          </a:xfrm>
          <a:prstGeom prst="rect">
            <a:avLst/>
          </a:prstGeom>
        </p:spPr>
      </p:pic>
      <p:sp>
        <p:nvSpPr>
          <p:cNvPr id="5" name="文本框 4"/>
          <p:cNvSpPr txBox="1"/>
          <p:nvPr>
            <p:custDataLst>
              <p:tags r:id="rId1"/>
            </p:custDataLst>
          </p:nvPr>
        </p:nvSpPr>
        <p:spPr>
          <a:xfrm>
            <a:off x="899160" y="4862830"/>
            <a:ext cx="6895465" cy="306705"/>
          </a:xfrm>
          <a:prstGeom prst="rect">
            <a:avLst/>
          </a:prstGeom>
          <a:noFill/>
        </p:spPr>
        <p:txBody>
          <a:bodyPr wrap="square" rtlCol="0">
            <a:spAutoFit/>
          </a:bodyPr>
          <a:lstStyle/>
          <a:p>
            <a:r>
              <a:rPr lang="en-US" altLang="zh-CN"/>
              <a:t>source: </a:t>
            </a:r>
            <a:r>
              <a:rPr lang="zh-CN" altLang="en-US"/>
              <a:t>https://www.robots.ox.ac.uk/~tvg/publications/talks/fast-rcnn-slides.pdf</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ym typeface="+mn-ea"/>
              </a:rPr>
              <a:t>Does multi-task training help?</a:t>
            </a:r>
            <a:endParaRPr lang="en-US"/>
          </a:p>
        </p:txBody>
      </p:sp>
      <p:sp>
        <p:nvSpPr>
          <p:cNvPr id="119" name="Google Shape;119;p22"/>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It avoids managing a pipeline of sequentially-trained tasks. But it also has</a:t>
            </a:r>
          </a:p>
          <a:p>
            <a:pPr marL="0" lvl="0" indent="0" algn="l" rtl="0">
              <a:spcBef>
                <a:spcPts val="0"/>
              </a:spcBef>
              <a:spcAft>
                <a:spcPts val="0"/>
              </a:spcAft>
              <a:buNone/>
            </a:pPr>
            <a:r>
              <a:rPr lang="en-US" sz="1800"/>
              <a:t>the potential to improve results because the tasks influence each other through a shared representation.</a:t>
            </a:r>
          </a:p>
        </p:txBody>
      </p:sp>
      <p:pic>
        <p:nvPicPr>
          <p:cNvPr id="4" name="图片 0" descr="JPEG图像-4FEA-9B74-3F-0"/>
          <p:cNvPicPr>
            <a:picLocks noChangeAspect="1"/>
          </p:cNvPicPr>
          <p:nvPr/>
        </p:nvPicPr>
        <p:blipFill>
          <a:blip r:embed="rId3"/>
          <a:stretch>
            <a:fillRect/>
          </a:stretch>
        </p:blipFill>
        <p:spPr>
          <a:xfrm>
            <a:off x="-238125" y="2802890"/>
            <a:ext cx="8708390" cy="1917700"/>
          </a:xfrm>
          <a:prstGeom prst="rect">
            <a:avLst/>
          </a:prstGeom>
        </p:spPr>
      </p:pic>
      <p:pic>
        <p:nvPicPr>
          <p:cNvPr id="2" name="图片 1" descr="JPEG图像-4C27-8A73-49-0"/>
          <p:cNvPicPr>
            <a:picLocks noChangeAspect="1"/>
          </p:cNvPicPr>
          <p:nvPr/>
        </p:nvPicPr>
        <p:blipFill>
          <a:blip r:embed="rId4"/>
          <a:stretch>
            <a:fillRect/>
          </a:stretch>
        </p:blipFill>
        <p:spPr>
          <a:xfrm>
            <a:off x="-48260" y="1964690"/>
            <a:ext cx="9144000" cy="1030605"/>
          </a:xfrm>
          <a:prstGeom prst="rect">
            <a:avLst/>
          </a:prstGeom>
        </p:spPr>
      </p:pic>
      <p:sp>
        <p:nvSpPr>
          <p:cNvPr id="3" name="文本框 2"/>
          <p:cNvSpPr txBox="1"/>
          <p:nvPr/>
        </p:nvSpPr>
        <p:spPr>
          <a:xfrm>
            <a:off x="1612900" y="4874895"/>
            <a:ext cx="4158615" cy="521970"/>
          </a:xfrm>
          <a:prstGeom prst="rect">
            <a:avLst/>
          </a:prstGeom>
          <a:noFill/>
        </p:spPr>
        <p:txBody>
          <a:bodyPr wrap="square" rtlCol="0">
            <a:spAutoFit/>
          </a:bodyPr>
          <a:lstStyle/>
          <a:p>
            <a:r>
              <a:rPr lang="en-US" altLang="zh-CN"/>
              <a:t>source: </a:t>
            </a:r>
            <a:r>
              <a:rPr lang="en-US" altLang="zh-CN">
                <a:latin typeface="Lucida Grande" panose="020B0600040502020204"/>
                <a:ea typeface="Lucida Grande" panose="020B0600040502020204"/>
                <a:sym typeface="+mn-ea"/>
                <a:hlinkClick r:id="rId5"/>
              </a:rPr>
              <a:t>arXiv:1504.08083</a:t>
            </a:r>
            <a:r>
              <a:rPr lang="en-US" altLang="zh-CN" b="1">
                <a:latin typeface="Lucida Grande" panose="020B0600040502020204"/>
                <a:ea typeface="Lucida Grande" panose="020B0600040502020204"/>
                <a:sym typeface="+mn-ea"/>
              </a:rPr>
              <a:t> [cs.CV]</a:t>
            </a:r>
            <a:endParaRPr lang="en-US" altLang="zh-CN" b="1" i="0">
              <a:solidFill>
                <a:srgbClr val="000000"/>
              </a:solidFill>
              <a:latin typeface="Lucida Grande" panose="020B0600040502020204"/>
              <a:ea typeface="Lucida Grande" panose="020B0600040502020204"/>
            </a:endParaRPr>
          </a:p>
          <a:p>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Results</a:t>
            </a:r>
          </a:p>
        </p:txBody>
      </p:sp>
      <p:sp>
        <p:nvSpPr>
          <p:cNvPr id="125" name="Google Shape;125;p23"/>
          <p:cNvSpPr txBox="1">
            <a:spLocks noGrp="1"/>
          </p:cNvSpPr>
          <p:nvPr>
            <p:ph type="body" idx="1"/>
          </p:nvPr>
        </p:nvSpPr>
        <p:spPr>
          <a:xfrm>
            <a:off x="86910" y="818395"/>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graphicFrame>
        <p:nvGraphicFramePr>
          <p:cNvPr id="2" name="表格 1"/>
          <p:cNvGraphicFramePr/>
          <p:nvPr/>
        </p:nvGraphicFramePr>
        <p:xfrm>
          <a:off x="1077595" y="818515"/>
          <a:ext cx="6400800" cy="228600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81000">
                <a:tc>
                  <a:txBody>
                    <a:bodyPr/>
                    <a:lstStyle/>
                    <a:p>
                      <a:pPr>
                        <a:buNone/>
                      </a:pPr>
                      <a:endParaRPr lang="zh-CN" altLang="en-US"/>
                    </a:p>
                  </a:txBody>
                  <a:tcPr/>
                </a:tc>
                <a:tc>
                  <a:txBody>
                    <a:bodyPr/>
                    <a:lstStyle/>
                    <a:p>
                      <a:pPr>
                        <a:buNone/>
                      </a:pPr>
                      <a:r>
                        <a:rPr lang="zh-CN" altLang="en-US"/>
                        <a:t>Fast</a:t>
                      </a:r>
                      <a:r>
                        <a:rPr lang="en-US" altLang="zh-CN"/>
                        <a:t> </a:t>
                      </a:r>
                      <a:r>
                        <a:rPr lang="zh-CN" altLang="en-US"/>
                        <a:t>R</a:t>
                      </a:r>
                      <a:r>
                        <a:rPr lang="en-US" altLang="zh-CN"/>
                        <a:t>-</a:t>
                      </a:r>
                      <a:r>
                        <a:rPr lang="zh-CN" altLang="en-US"/>
                        <a:t>CNN</a:t>
                      </a:r>
                    </a:p>
                  </a:txBody>
                  <a:tcPr/>
                </a:tc>
                <a:tc>
                  <a:txBody>
                    <a:bodyPr/>
                    <a:lstStyle/>
                    <a:p>
                      <a:pPr>
                        <a:buNone/>
                      </a:pPr>
                      <a:r>
                        <a:rPr lang="zh-CN" altLang="en-US"/>
                        <a:t>R</a:t>
                      </a:r>
                      <a:r>
                        <a:rPr lang="en-US" altLang="zh-CN"/>
                        <a:t>-</a:t>
                      </a:r>
                      <a:r>
                        <a:rPr lang="zh-CN" altLang="en-US"/>
                        <a:t>CNN</a:t>
                      </a:r>
                      <a:r>
                        <a:rPr lang="en-US" altLang="zh-CN"/>
                        <a:t> </a:t>
                      </a:r>
                      <a:r>
                        <a:rPr lang="zh-CN" altLang="en-US"/>
                        <a:t>[1]</a:t>
                      </a:r>
                    </a:p>
                  </a:txBody>
                  <a:tcPr/>
                </a:tc>
                <a:tc>
                  <a:txBody>
                    <a:bodyPr/>
                    <a:lstStyle/>
                    <a:p>
                      <a:pPr>
                        <a:buNone/>
                      </a:pPr>
                      <a:r>
                        <a:rPr lang="zh-CN" altLang="en-US"/>
                        <a:t>SPPnet</a:t>
                      </a:r>
                      <a:r>
                        <a:rPr lang="en-US" altLang="zh-CN"/>
                        <a:t> </a:t>
                      </a:r>
                      <a:r>
                        <a:rPr lang="zh-CN" altLang="en-US"/>
                        <a:t>[2]</a:t>
                      </a:r>
                    </a:p>
                  </a:txBody>
                  <a:tcPr/>
                </a:tc>
                <a:extLst>
                  <a:ext uri="{0D108BD9-81ED-4DB2-BD59-A6C34878D82A}">
                    <a16:rowId xmlns:a16="http://schemas.microsoft.com/office/drawing/2014/main" val="10000"/>
                  </a:ext>
                </a:extLst>
              </a:tr>
              <a:tr h="381000">
                <a:tc>
                  <a:txBody>
                    <a:bodyPr/>
                    <a:lstStyle/>
                    <a:p>
                      <a:pPr>
                        <a:buNone/>
                      </a:pPr>
                      <a:r>
                        <a:rPr lang="zh-CN" altLang="en-US"/>
                        <a:t>Train</a:t>
                      </a:r>
                      <a:r>
                        <a:rPr lang="en-US" altLang="zh-CN"/>
                        <a:t> </a:t>
                      </a:r>
                      <a:r>
                        <a:rPr lang="zh-CN" altLang="en-US"/>
                        <a:t>time</a:t>
                      </a:r>
                      <a:r>
                        <a:rPr lang="en-US" altLang="zh-CN"/>
                        <a:t> </a:t>
                      </a:r>
                      <a:r>
                        <a:rPr lang="zh-CN" altLang="en-US"/>
                        <a:t>(h) </a:t>
                      </a:r>
                    </a:p>
                  </a:txBody>
                  <a:tcPr/>
                </a:tc>
                <a:tc>
                  <a:txBody>
                    <a:bodyPr/>
                    <a:lstStyle/>
                    <a:p>
                      <a:pPr>
                        <a:buNone/>
                      </a:pPr>
                      <a:r>
                        <a:rPr lang="en-US" altLang="zh-CN"/>
                        <a:t>9.5</a:t>
                      </a:r>
                    </a:p>
                  </a:txBody>
                  <a:tcPr/>
                </a:tc>
                <a:tc>
                  <a:txBody>
                    <a:bodyPr/>
                    <a:lstStyle/>
                    <a:p>
                      <a:pPr>
                        <a:buNone/>
                      </a:pPr>
                      <a:r>
                        <a:rPr lang="en-US" altLang="zh-CN"/>
                        <a:t>84</a:t>
                      </a:r>
                    </a:p>
                  </a:txBody>
                  <a:tcPr/>
                </a:tc>
                <a:tc>
                  <a:txBody>
                    <a:bodyPr/>
                    <a:lstStyle/>
                    <a:p>
                      <a:pPr>
                        <a:buNone/>
                      </a:pPr>
                      <a:r>
                        <a:rPr lang="en-US" altLang="zh-CN"/>
                        <a:t>25</a:t>
                      </a:r>
                    </a:p>
                  </a:txBody>
                  <a:tcPr/>
                </a:tc>
                <a:extLst>
                  <a:ext uri="{0D108BD9-81ED-4DB2-BD59-A6C34878D82A}">
                    <a16:rowId xmlns:a16="http://schemas.microsoft.com/office/drawing/2014/main" val="10001"/>
                  </a:ext>
                </a:extLst>
              </a:tr>
              <a:tr h="381000">
                <a:tc>
                  <a:txBody>
                    <a:bodyPr/>
                    <a:lstStyle/>
                    <a:p>
                      <a:pPr>
                        <a:buNone/>
                      </a:pPr>
                      <a:r>
                        <a:rPr lang="zh-CN" altLang="en-US"/>
                        <a:t> Speedup</a:t>
                      </a:r>
                    </a:p>
                  </a:txBody>
                  <a:tcPr/>
                </a:tc>
                <a:tc>
                  <a:txBody>
                    <a:bodyPr/>
                    <a:lstStyle/>
                    <a:p>
                      <a:pPr>
                        <a:buNone/>
                      </a:pPr>
                      <a:r>
                        <a:rPr lang="en-US" altLang="zh-CN"/>
                        <a:t>8.8x</a:t>
                      </a:r>
                    </a:p>
                  </a:txBody>
                  <a:tcPr/>
                </a:tc>
                <a:tc>
                  <a:txBody>
                    <a:bodyPr/>
                    <a:lstStyle/>
                    <a:p>
                      <a:pPr>
                        <a:buNone/>
                      </a:pPr>
                      <a:r>
                        <a:rPr lang="en-US" altLang="zh-CN"/>
                        <a:t>1x</a:t>
                      </a:r>
                    </a:p>
                  </a:txBody>
                  <a:tcPr/>
                </a:tc>
                <a:tc>
                  <a:txBody>
                    <a:bodyPr/>
                    <a:lstStyle/>
                    <a:p>
                      <a:pPr>
                        <a:buNone/>
                      </a:pPr>
                      <a:r>
                        <a:rPr lang="en-US" altLang="zh-CN"/>
                        <a:t>3.4x</a:t>
                      </a:r>
                    </a:p>
                  </a:txBody>
                  <a:tcPr/>
                </a:tc>
                <a:extLst>
                  <a:ext uri="{0D108BD9-81ED-4DB2-BD59-A6C34878D82A}">
                    <a16:rowId xmlns:a16="http://schemas.microsoft.com/office/drawing/2014/main" val="10002"/>
                  </a:ext>
                </a:extLst>
              </a:tr>
              <a:tr h="381000">
                <a:tc>
                  <a:txBody>
                    <a:bodyPr/>
                    <a:lstStyle/>
                    <a:p>
                      <a:pPr>
                        <a:buNone/>
                      </a:pPr>
                      <a:r>
                        <a:rPr lang="zh-CN" altLang="en-US"/>
                        <a:t>Test</a:t>
                      </a:r>
                      <a:r>
                        <a:rPr lang="en-US" altLang="zh-CN"/>
                        <a:t> </a:t>
                      </a:r>
                      <a:r>
                        <a:rPr lang="zh-CN" altLang="en-US"/>
                        <a:t>time/image</a:t>
                      </a:r>
                    </a:p>
                  </a:txBody>
                  <a:tcPr/>
                </a:tc>
                <a:tc>
                  <a:txBody>
                    <a:bodyPr/>
                    <a:lstStyle/>
                    <a:p>
                      <a:pPr>
                        <a:buNone/>
                      </a:pPr>
                      <a:r>
                        <a:rPr lang="en-US" altLang="zh-CN"/>
                        <a:t>0.32s</a:t>
                      </a:r>
                    </a:p>
                  </a:txBody>
                  <a:tcPr/>
                </a:tc>
                <a:tc>
                  <a:txBody>
                    <a:bodyPr/>
                    <a:lstStyle/>
                    <a:p>
                      <a:pPr>
                        <a:buNone/>
                      </a:pPr>
                      <a:r>
                        <a:rPr lang="en-US" altLang="zh-CN"/>
                        <a:t>47.0s</a:t>
                      </a:r>
                    </a:p>
                  </a:txBody>
                  <a:tcPr/>
                </a:tc>
                <a:tc>
                  <a:txBody>
                    <a:bodyPr/>
                    <a:lstStyle/>
                    <a:p>
                      <a:pPr>
                        <a:buNone/>
                      </a:pPr>
                      <a:r>
                        <a:rPr lang="en-US" altLang="zh-CN"/>
                        <a:t>2.3s</a:t>
                      </a:r>
                    </a:p>
                  </a:txBody>
                  <a:tcPr/>
                </a:tc>
                <a:extLst>
                  <a:ext uri="{0D108BD9-81ED-4DB2-BD59-A6C34878D82A}">
                    <a16:rowId xmlns:a16="http://schemas.microsoft.com/office/drawing/2014/main" val="10003"/>
                  </a:ext>
                </a:extLst>
              </a:tr>
              <a:tr h="381000">
                <a:tc>
                  <a:txBody>
                    <a:bodyPr/>
                    <a:lstStyle/>
                    <a:p>
                      <a:pPr>
                        <a:buNone/>
                      </a:pPr>
                      <a:r>
                        <a:rPr lang="zh-CN" altLang="en-US"/>
                        <a:t>Test</a:t>
                      </a:r>
                      <a:r>
                        <a:rPr lang="en-US" altLang="zh-CN"/>
                        <a:t> </a:t>
                      </a:r>
                      <a:r>
                        <a:rPr lang="zh-CN" altLang="en-US"/>
                        <a:t>speedup</a:t>
                      </a:r>
                    </a:p>
                  </a:txBody>
                  <a:tcPr/>
                </a:tc>
                <a:tc>
                  <a:txBody>
                    <a:bodyPr/>
                    <a:lstStyle/>
                    <a:p>
                      <a:pPr>
                        <a:buNone/>
                      </a:pPr>
                      <a:r>
                        <a:rPr lang="en-US" altLang="zh-CN"/>
                        <a:t>146x</a:t>
                      </a:r>
                    </a:p>
                  </a:txBody>
                  <a:tcPr/>
                </a:tc>
                <a:tc>
                  <a:txBody>
                    <a:bodyPr/>
                    <a:lstStyle/>
                    <a:p>
                      <a:pPr>
                        <a:buNone/>
                      </a:pPr>
                      <a:r>
                        <a:rPr lang="en-US" altLang="zh-CN"/>
                        <a:t>1x</a:t>
                      </a:r>
                    </a:p>
                  </a:txBody>
                  <a:tcPr/>
                </a:tc>
                <a:tc>
                  <a:txBody>
                    <a:bodyPr/>
                    <a:lstStyle/>
                    <a:p>
                      <a:pPr>
                        <a:buNone/>
                      </a:pPr>
                      <a:r>
                        <a:rPr lang="en-US" altLang="zh-CN"/>
                        <a:t>20x</a:t>
                      </a:r>
                    </a:p>
                  </a:txBody>
                  <a:tcPr/>
                </a:tc>
                <a:extLst>
                  <a:ext uri="{0D108BD9-81ED-4DB2-BD59-A6C34878D82A}">
                    <a16:rowId xmlns:a16="http://schemas.microsoft.com/office/drawing/2014/main" val="10004"/>
                  </a:ext>
                </a:extLst>
              </a:tr>
              <a:tr h="381000">
                <a:tc>
                  <a:txBody>
                    <a:bodyPr/>
                    <a:lstStyle/>
                    <a:p>
                      <a:pPr>
                        <a:buNone/>
                      </a:pPr>
                      <a:r>
                        <a:rPr lang="en-US" altLang="zh-CN"/>
                        <a:t>mAP</a:t>
                      </a:r>
                    </a:p>
                  </a:txBody>
                  <a:tcPr/>
                </a:tc>
                <a:tc>
                  <a:txBody>
                    <a:bodyPr/>
                    <a:lstStyle/>
                    <a:p>
                      <a:pPr>
                        <a:buNone/>
                      </a:pPr>
                      <a:r>
                        <a:rPr lang="en-US" altLang="zh-CN"/>
                        <a:t>66.9%</a:t>
                      </a:r>
                    </a:p>
                  </a:txBody>
                  <a:tcPr/>
                </a:tc>
                <a:tc>
                  <a:txBody>
                    <a:bodyPr/>
                    <a:lstStyle/>
                    <a:p>
                      <a:pPr>
                        <a:buNone/>
                      </a:pPr>
                      <a:r>
                        <a:rPr lang="en-US" altLang="zh-CN"/>
                        <a:t>66.0%</a:t>
                      </a:r>
                    </a:p>
                  </a:txBody>
                  <a:tcPr/>
                </a:tc>
                <a:tc>
                  <a:txBody>
                    <a:bodyPr/>
                    <a:lstStyle/>
                    <a:p>
                      <a:pPr>
                        <a:buNone/>
                      </a:pPr>
                      <a:r>
                        <a:rPr lang="en-US" altLang="zh-CN"/>
                        <a:t>63.1%</a:t>
                      </a:r>
                    </a:p>
                  </a:txBody>
                  <a:tcPr/>
                </a:tc>
                <a:extLst>
                  <a:ext uri="{0D108BD9-81ED-4DB2-BD59-A6C34878D82A}">
                    <a16:rowId xmlns:a16="http://schemas.microsoft.com/office/drawing/2014/main" val="10005"/>
                  </a:ext>
                </a:extLst>
              </a:tr>
            </a:tbl>
          </a:graphicData>
        </a:graphic>
      </p:graphicFrame>
      <p:sp>
        <p:nvSpPr>
          <p:cNvPr id="3" name="文本框 2"/>
          <p:cNvSpPr txBox="1"/>
          <p:nvPr/>
        </p:nvSpPr>
        <p:spPr>
          <a:xfrm>
            <a:off x="521335" y="3391535"/>
            <a:ext cx="7513320" cy="583565"/>
          </a:xfrm>
          <a:prstGeom prst="rect">
            <a:avLst/>
          </a:prstGeom>
          <a:noFill/>
        </p:spPr>
        <p:txBody>
          <a:bodyPr wrap="square" rtlCol="0">
            <a:spAutoFit/>
          </a:bodyPr>
          <a:lstStyle/>
          <a:p>
            <a:r>
              <a:rPr lang="zh-CN" altLang="en-US" sz="1600"/>
              <a:t>Timings</a:t>
            </a:r>
            <a:r>
              <a:rPr lang="en-US" altLang="zh-CN" sz="1600"/>
              <a:t> </a:t>
            </a:r>
            <a:r>
              <a:rPr lang="zh-CN" altLang="en-US" sz="1600"/>
              <a:t>exclude</a:t>
            </a:r>
            <a:r>
              <a:rPr lang="en-US" altLang="zh-CN" sz="1600"/>
              <a:t> </a:t>
            </a:r>
            <a:r>
              <a:rPr lang="zh-CN" altLang="en-US" sz="1600"/>
              <a:t>object</a:t>
            </a:r>
            <a:r>
              <a:rPr lang="en-US" altLang="zh-CN" sz="1600"/>
              <a:t> </a:t>
            </a:r>
            <a:r>
              <a:rPr lang="zh-CN" altLang="en-US" sz="1600"/>
              <a:t>proposal</a:t>
            </a:r>
            <a:r>
              <a:rPr lang="en-US" altLang="zh-CN" sz="1600"/>
              <a:t> </a:t>
            </a:r>
            <a:r>
              <a:rPr lang="zh-CN" altLang="en-US" sz="1600"/>
              <a:t>time,</a:t>
            </a:r>
            <a:r>
              <a:rPr lang="en-US" altLang="zh-CN" sz="1600"/>
              <a:t> </a:t>
            </a:r>
            <a:r>
              <a:rPr lang="zh-CN" altLang="en-US" sz="1600"/>
              <a:t>which</a:t>
            </a:r>
            <a:r>
              <a:rPr lang="en-US" altLang="zh-CN" sz="1600"/>
              <a:t> </a:t>
            </a:r>
            <a:r>
              <a:rPr lang="zh-CN" altLang="en-US" sz="1600"/>
              <a:t>is</a:t>
            </a:r>
            <a:r>
              <a:rPr lang="en-US" altLang="zh-CN" sz="1600"/>
              <a:t> </a:t>
            </a:r>
            <a:r>
              <a:rPr lang="zh-CN" altLang="en-US" sz="1600"/>
              <a:t>equal</a:t>
            </a:r>
            <a:r>
              <a:rPr lang="en-US" altLang="zh-CN" sz="1600"/>
              <a:t> </a:t>
            </a:r>
            <a:r>
              <a:rPr lang="zh-CN" altLang="en-US" sz="1600"/>
              <a:t>for</a:t>
            </a:r>
            <a:r>
              <a:rPr lang="en-US" altLang="zh-CN" sz="1600"/>
              <a:t> </a:t>
            </a:r>
            <a:r>
              <a:rPr lang="zh-CN" altLang="en-US" sz="1600"/>
              <a:t>all</a:t>
            </a:r>
            <a:r>
              <a:rPr lang="en-US" altLang="zh-CN" sz="1600"/>
              <a:t> </a:t>
            </a:r>
            <a:r>
              <a:rPr lang="zh-CN" altLang="en-US" sz="1600"/>
              <a:t>methods.</a:t>
            </a:r>
          </a:p>
          <a:p>
            <a:r>
              <a:rPr lang="zh-CN" altLang="en-US" sz="1600"/>
              <a:t>All</a:t>
            </a:r>
            <a:r>
              <a:rPr lang="en-US" altLang="zh-CN" sz="1600"/>
              <a:t> </a:t>
            </a:r>
            <a:r>
              <a:rPr lang="zh-CN" altLang="en-US" sz="1600"/>
              <a:t>methods use</a:t>
            </a:r>
            <a:r>
              <a:rPr lang="en-US" altLang="zh-CN" sz="1600"/>
              <a:t> </a:t>
            </a:r>
            <a:r>
              <a:rPr lang="zh-CN" altLang="en-US" sz="1600"/>
              <a:t>VGG16</a:t>
            </a:r>
            <a:r>
              <a:rPr lang="en-US" altLang="zh-CN" sz="1600"/>
              <a:t> </a:t>
            </a:r>
            <a:r>
              <a:rPr lang="zh-CN" altLang="en-US" sz="1600"/>
              <a:t>from</a:t>
            </a:r>
            <a:r>
              <a:rPr lang="en-US" altLang="zh-CN" sz="1600"/>
              <a:t> </a:t>
            </a:r>
            <a:r>
              <a:rPr lang="zh-CN" altLang="en-US" sz="1600"/>
              <a:t>Simonyan and</a:t>
            </a:r>
            <a:r>
              <a:rPr lang="en-US" altLang="zh-CN" sz="1600"/>
              <a:t> </a:t>
            </a:r>
            <a:r>
              <a:rPr lang="zh-CN" altLang="en-US" sz="1600"/>
              <a:t>Zisserman.</a:t>
            </a:r>
          </a:p>
        </p:txBody>
      </p:sp>
      <p:sp>
        <p:nvSpPr>
          <p:cNvPr id="4" name="文本框 3"/>
          <p:cNvSpPr txBox="1"/>
          <p:nvPr/>
        </p:nvSpPr>
        <p:spPr>
          <a:xfrm>
            <a:off x="1612900" y="4474210"/>
            <a:ext cx="4070350" cy="737235"/>
          </a:xfrm>
          <a:prstGeom prst="rect">
            <a:avLst/>
          </a:prstGeom>
          <a:noFill/>
        </p:spPr>
        <p:txBody>
          <a:bodyPr wrap="square" rtlCol="0">
            <a:spAutoFit/>
          </a:bodyPr>
          <a:lstStyle/>
          <a:p>
            <a:r>
              <a:rPr lang="zh-CN" altLang="en-US"/>
              <a:t>[1]</a:t>
            </a:r>
            <a:r>
              <a:rPr lang="en-US" altLang="zh-CN"/>
              <a:t> </a:t>
            </a:r>
            <a:r>
              <a:rPr lang="zh-CN" altLang="en-US"/>
              <a:t>Girshick et</a:t>
            </a:r>
            <a:r>
              <a:rPr lang="en-US" altLang="zh-CN"/>
              <a:t> </a:t>
            </a:r>
            <a:r>
              <a:rPr lang="zh-CN" altLang="en-US"/>
              <a:t>al.</a:t>
            </a:r>
            <a:r>
              <a:rPr lang="en-US" altLang="zh-CN"/>
              <a:t> </a:t>
            </a:r>
            <a:r>
              <a:rPr lang="zh-CN" altLang="en-US"/>
              <a:t>CVPR14.</a:t>
            </a:r>
          </a:p>
          <a:p>
            <a:r>
              <a:rPr lang="zh-CN" altLang="en-US"/>
              <a:t>[2]</a:t>
            </a:r>
            <a:r>
              <a:rPr lang="en-US" altLang="zh-CN"/>
              <a:t> </a:t>
            </a:r>
            <a:r>
              <a:rPr lang="zh-CN" altLang="en-US"/>
              <a:t>He</a:t>
            </a:r>
            <a:r>
              <a:rPr lang="en-US" altLang="zh-CN"/>
              <a:t> </a:t>
            </a:r>
            <a:r>
              <a:rPr lang="zh-CN" altLang="en-US"/>
              <a:t>et</a:t>
            </a:r>
            <a:r>
              <a:rPr lang="en-US" altLang="zh-CN"/>
              <a:t> </a:t>
            </a:r>
            <a:r>
              <a:rPr lang="zh-CN" altLang="en-US"/>
              <a:t>al.</a:t>
            </a:r>
            <a:r>
              <a:rPr lang="en-US" altLang="zh-CN"/>
              <a:t> </a:t>
            </a:r>
            <a:r>
              <a:rPr lang="zh-CN" altLang="en-US"/>
              <a:t>ECCV14.</a:t>
            </a:r>
          </a:p>
          <a:p>
            <a:endParaRPr lang="zh-CN" altLang="en-US"/>
          </a:p>
        </p:txBody>
      </p:sp>
      <p:sp>
        <p:nvSpPr>
          <p:cNvPr id="5" name="文本框 4"/>
          <p:cNvSpPr txBox="1"/>
          <p:nvPr>
            <p:custDataLst>
              <p:tags r:id="rId1"/>
            </p:custDataLst>
          </p:nvPr>
        </p:nvSpPr>
        <p:spPr>
          <a:xfrm>
            <a:off x="1612900" y="4874895"/>
            <a:ext cx="4158615" cy="521970"/>
          </a:xfrm>
          <a:prstGeom prst="rect">
            <a:avLst/>
          </a:prstGeom>
          <a:noFill/>
        </p:spPr>
        <p:txBody>
          <a:bodyPr wrap="square" rtlCol="0">
            <a:spAutoFit/>
          </a:bodyPr>
          <a:lstStyle/>
          <a:p>
            <a:r>
              <a:rPr lang="en-US" altLang="zh-CN"/>
              <a:t>source: </a:t>
            </a:r>
            <a:r>
              <a:rPr lang="en-US" altLang="zh-CN">
                <a:latin typeface="Lucida Grande" panose="020B0600040502020204"/>
                <a:ea typeface="Lucida Grande" panose="020B0600040502020204"/>
                <a:sym typeface="+mn-ea"/>
                <a:hlinkClick r:id="rId4"/>
              </a:rPr>
              <a:t>arXiv:1504.08083</a:t>
            </a:r>
            <a:r>
              <a:rPr lang="en-US" altLang="zh-CN" b="1">
                <a:latin typeface="Lucida Grande" panose="020B0600040502020204"/>
                <a:ea typeface="Lucida Grande" panose="020B0600040502020204"/>
                <a:sym typeface="+mn-ea"/>
              </a:rPr>
              <a:t> [cs.CV]</a:t>
            </a:r>
            <a:endParaRPr lang="en-US" altLang="zh-CN" b="1" i="0">
              <a:solidFill>
                <a:srgbClr val="000000"/>
              </a:solidFill>
              <a:latin typeface="Lucida Grande" panose="020B0600040502020204"/>
              <a:ea typeface="Lucida Grande" panose="020B0600040502020204"/>
            </a:endParaRPr>
          </a:p>
          <a:p>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Outline of the Presentation</a:t>
            </a:r>
            <a:endParaRPr/>
          </a:p>
        </p:txBody>
      </p:sp>
      <p:sp>
        <p:nvSpPr>
          <p:cNvPr id="72" name="Google Shape;72;p14"/>
          <p:cNvSpPr txBox="1">
            <a:spLocks noGrp="1"/>
          </p:cNvSpPr>
          <p:nvPr>
            <p:ph type="body" idx="1"/>
          </p:nvPr>
        </p:nvSpPr>
        <p:spPr>
          <a:xfrm>
            <a:off x="311700" y="720087"/>
            <a:ext cx="8520600" cy="41205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US" altLang="zh-CN" sz="2400" dirty="0">
                <a:latin typeface="Times New Roman" panose="02020603050405020304" pitchFamily="18" charset="0"/>
                <a:cs typeface="Times New Roman" panose="02020603050405020304" pitchFamily="18" charset="0"/>
              </a:rPr>
              <a:t>Quick recap of R-CNN and Fast R-CNN</a:t>
            </a:r>
            <a:endParaRPr sz="2400" dirty="0">
              <a:latin typeface="Times New Roman" panose="02020603050405020304" pitchFamily="18" charset="0"/>
              <a:cs typeface="Times New Roman" panose="02020603050405020304" pitchFamily="18" charset="0"/>
            </a:endParaRPr>
          </a:p>
          <a:p>
            <a:pPr marL="0" lvl="0" indent="0" algn="l" rtl="0">
              <a:lnSpc>
                <a:spcPct val="130000"/>
              </a:lnSpc>
              <a:spcBef>
                <a:spcPts val="0"/>
              </a:spcBef>
              <a:spcAft>
                <a:spcPts val="0"/>
              </a:spcAft>
              <a:buNone/>
            </a:pPr>
            <a:r>
              <a:rPr lang="en-US" altLang="zh-CN" sz="2400" dirty="0">
                <a:latin typeface="Times New Roman" panose="02020603050405020304" pitchFamily="18" charset="0"/>
                <a:cs typeface="Times New Roman" panose="02020603050405020304" pitchFamily="18" charset="0"/>
              </a:rPr>
              <a:t>Motivation behind Faster R-CNN </a:t>
            </a:r>
          </a:p>
          <a:p>
            <a:pPr marL="0" lvl="0" indent="0" algn="l" rtl="0">
              <a:lnSpc>
                <a:spcPct val="130000"/>
              </a:lnSpc>
              <a:spcBef>
                <a:spcPts val="0"/>
              </a:spcBef>
              <a:spcAft>
                <a:spcPts val="0"/>
              </a:spcAft>
              <a:buNone/>
            </a:pPr>
            <a:r>
              <a:rPr lang="en-US" altLang="zh-CN" sz="2400" dirty="0">
                <a:latin typeface="Times New Roman" panose="02020603050405020304" pitchFamily="18" charset="0"/>
                <a:cs typeface="Times New Roman" panose="02020603050405020304" pitchFamily="18" charset="0"/>
              </a:rPr>
              <a:t>Deep dive into its architecture</a:t>
            </a:r>
          </a:p>
          <a:p>
            <a:pPr marL="0" lvl="0" indent="0" algn="l" rtl="0">
              <a:lnSpc>
                <a:spcPct val="130000"/>
              </a:lnSpc>
              <a:spcBef>
                <a:spcPts val="0"/>
              </a:spcBef>
              <a:spcAft>
                <a:spcPts val="0"/>
              </a:spcAft>
              <a:buNone/>
            </a:pPr>
            <a:r>
              <a:rPr lang="en-US" altLang="zh-CN" sz="2400" dirty="0">
                <a:latin typeface="Times New Roman" panose="02020603050405020304" pitchFamily="18" charset="0"/>
                <a:cs typeface="Times New Roman" panose="02020603050405020304" pitchFamily="18" charset="0"/>
              </a:rPr>
              <a:t>Key components:</a:t>
            </a:r>
          </a:p>
          <a:p>
            <a:pPr marL="0" lvl="0" indent="0" algn="l" rtl="0">
              <a:lnSpc>
                <a:spcPct val="130000"/>
              </a:lnSpc>
              <a:spcBef>
                <a:spcPts val="0"/>
              </a:spcBef>
              <a:spcAft>
                <a:spcPts val="0"/>
              </a:spcAft>
              <a:buNone/>
            </a:pPr>
            <a:r>
              <a:rPr lang="en-US" sz="2400" dirty="0">
                <a:latin typeface="Calibri" panose="020F0502020204030204" pitchFamily="34" charset="0"/>
                <a:ea typeface="Calibri" panose="020F0502020204030204" pitchFamily="34" charset="0"/>
                <a:cs typeface="Calibri" panose="020F0502020204030204" pitchFamily="34" charset="0"/>
              </a:rPr>
              <a:t>	</a:t>
            </a:r>
            <a:r>
              <a:rPr lang="en-US" altLang="zh-CN" sz="2400" dirty="0">
                <a:latin typeface="Calibri" panose="020F0502020204030204" pitchFamily="34" charset="0"/>
                <a:ea typeface="Calibri" panose="020F0502020204030204" pitchFamily="34" charset="0"/>
                <a:cs typeface="Calibri" panose="020F0502020204030204" pitchFamily="34" charset="0"/>
              </a:rPr>
              <a:t>Region Proposal Network (RPN)</a:t>
            </a:r>
          </a:p>
          <a:p>
            <a:pPr marL="0" lvl="0" indent="0" algn="l" rtl="0">
              <a:lnSpc>
                <a:spcPct val="130000"/>
              </a:lnSpc>
              <a:spcBef>
                <a:spcPts val="0"/>
              </a:spcBef>
              <a:spcAft>
                <a:spcPts val="0"/>
              </a:spcAft>
              <a:buNone/>
            </a:pPr>
            <a:r>
              <a:rPr lang="en-US" sz="2400" dirty="0">
                <a:latin typeface="Calibri" panose="020F0502020204030204" pitchFamily="34" charset="0"/>
                <a:ea typeface="Calibri" panose="020F0502020204030204" pitchFamily="34" charset="0"/>
                <a:cs typeface="Calibri" panose="020F0502020204030204" pitchFamily="34" charset="0"/>
              </a:rPr>
              <a:t>	</a:t>
            </a:r>
            <a:r>
              <a:rPr lang="en-US" altLang="zh-CN" sz="2400" dirty="0" err="1">
                <a:latin typeface="Calibri" panose="020F0502020204030204" pitchFamily="34" charset="0"/>
                <a:ea typeface="Calibri" panose="020F0502020204030204" pitchFamily="34" charset="0"/>
                <a:cs typeface="Calibri" panose="020F0502020204030204" pitchFamily="34" charset="0"/>
              </a:rPr>
              <a:t>RoI</a:t>
            </a:r>
            <a:r>
              <a:rPr lang="en-US" altLang="zh-CN" sz="2400" dirty="0">
                <a:latin typeface="Calibri" panose="020F0502020204030204" pitchFamily="34" charset="0"/>
                <a:ea typeface="Calibri" panose="020F0502020204030204" pitchFamily="34" charset="0"/>
                <a:cs typeface="Calibri" panose="020F0502020204030204" pitchFamily="34" charset="0"/>
              </a:rPr>
              <a:t> Pooling</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30000"/>
              </a:lnSpc>
              <a:spcBef>
                <a:spcPts val="0"/>
              </a:spcBef>
              <a:spcAft>
                <a:spcPts val="0"/>
              </a:spcAft>
              <a:buNone/>
            </a:pPr>
            <a:r>
              <a:rPr lang="en-US" altLang="zh-CN" sz="2400" dirty="0">
                <a:latin typeface="Times New Roman" panose="02020603050405020304" pitchFamily="18" charset="0"/>
                <a:cs typeface="Times New Roman" panose="02020603050405020304" pitchFamily="18" charset="0"/>
              </a:rPr>
              <a:t>Training strategy &amp; performance gains</a:t>
            </a:r>
          </a:p>
          <a:p>
            <a:pPr marL="0" lvl="0" indent="0" algn="l" rtl="0">
              <a:lnSpc>
                <a:spcPct val="130000"/>
              </a:lnSpc>
              <a:spcBef>
                <a:spcPts val="0"/>
              </a:spcBef>
              <a:spcAft>
                <a:spcPts val="0"/>
              </a:spcAft>
              <a:buNone/>
            </a:pPr>
            <a:r>
              <a:rPr lang="en-US" altLang="zh-CN" sz="2400" dirty="0">
                <a:latin typeface="Times New Roman" panose="02020603050405020304" pitchFamily="18" charset="0"/>
                <a:cs typeface="Times New Roman" panose="02020603050405020304" pitchFamily="18" charset="0"/>
              </a:rPr>
              <a:t>Summary and Q&amp;A</a:t>
            </a:r>
            <a:endParaRPr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44FC9CE-CCA8-65E8-A4B3-EC27F14979F0}"/>
              </a:ext>
            </a:extLst>
          </p:cNvPr>
          <p:cNvPicPr>
            <a:picLocks noChangeAspect="1"/>
          </p:cNvPicPr>
          <p:nvPr/>
        </p:nvPicPr>
        <p:blipFill>
          <a:blip r:embed="rId3"/>
          <a:stretch>
            <a:fillRect/>
          </a:stretch>
        </p:blipFill>
        <p:spPr>
          <a:xfrm>
            <a:off x="5715408" y="720087"/>
            <a:ext cx="3116892" cy="1949028"/>
          </a:xfrm>
          <a:prstGeom prst="rect">
            <a:avLst/>
          </a:prstGeom>
        </p:spPr>
      </p:pic>
      <p:pic>
        <p:nvPicPr>
          <p:cNvPr id="10244" name="Picture 4" descr="Faster R-CNN: Down the rabbit hole of ...">
            <a:extLst>
              <a:ext uri="{FF2B5EF4-FFF2-40B4-BE49-F238E27FC236}">
                <a16:creationId xmlns:a16="http://schemas.microsoft.com/office/drawing/2014/main" id="{328C556B-8D92-BD55-61BF-B017D805E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408" y="2961046"/>
            <a:ext cx="3116892" cy="163888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989E26E-81CF-3B18-9DE3-8DBB8F08DEE1}"/>
              </a:ext>
            </a:extLst>
          </p:cNvPr>
          <p:cNvSpPr txBox="1"/>
          <p:nvPr/>
        </p:nvSpPr>
        <p:spPr>
          <a:xfrm>
            <a:off x="6788989" y="4699307"/>
            <a:ext cx="4572000" cy="261610"/>
          </a:xfrm>
          <a:prstGeom prst="rect">
            <a:avLst/>
          </a:prstGeom>
          <a:noFill/>
        </p:spPr>
        <p:txBody>
          <a:bodyPr wrap="square">
            <a:spAutoFit/>
          </a:bodyPr>
          <a:lstStyle/>
          <a:p>
            <a:r>
              <a:rPr lang="zh-CN" altLang="en-US" sz="1050" dirty="0"/>
              <a:t>https://arxiv.org/pdf/1506.01497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US" altLang="zh-CN" sz="2800" dirty="0"/>
              <a:t>Quick recap of R-CNN and Fast R-CNN</a:t>
            </a:r>
          </a:p>
        </p:txBody>
      </p:sp>
      <p:sp>
        <p:nvSpPr>
          <p:cNvPr id="78" name="Google Shape;78;p15"/>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zh-CN" altLang="zh-CN" sz="2000" b="1" i="0" u="none" strike="noStrike" cap="none" normalizeH="0" baseline="0" dirty="0">
                <a:ln>
                  <a:noFill/>
                </a:ln>
                <a:solidFill>
                  <a:schemeClr val="accent5">
                    <a:lumMod val="60000"/>
                    <a:lumOff val="40000"/>
                  </a:schemeClr>
                </a:solidFill>
                <a:effectLst/>
                <a:latin typeface="Arial" panose="020B0604020202020204" pitchFamily="34" charset="0"/>
              </a:rPr>
              <a:t>R-CNN:</a:t>
            </a:r>
            <a:endPar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none" strike="noStrike" cap="none" normalizeH="0" baseline="0" dirty="0">
                <a:ln>
                  <a:noFill/>
                </a:ln>
                <a:solidFill>
                  <a:schemeClr val="accent5">
                    <a:lumMod val="60000"/>
                    <a:lumOff val="40000"/>
                  </a:schemeClr>
                </a:solidFill>
                <a:effectLst/>
                <a:latin typeface="Arial" panose="020B0604020202020204" pitchFamily="34" charset="0"/>
              </a:rPr>
              <a:t>S</a:t>
            </a:r>
            <a:r>
              <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rPr>
              <a:t>elective search for region proposals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rPr>
              <a:t>CNN </a:t>
            </a:r>
            <a:r>
              <a:rPr kumimoji="0" lang="en-US" altLang="zh-CN" sz="2000" b="0" i="0" u="none" strike="noStrike" cap="none" normalizeH="0" baseline="0" dirty="0">
                <a:ln>
                  <a:noFill/>
                </a:ln>
                <a:solidFill>
                  <a:schemeClr val="accent5">
                    <a:lumMod val="60000"/>
                    <a:lumOff val="40000"/>
                  </a:schemeClr>
                </a:solidFill>
                <a:effectLst/>
                <a:latin typeface="Arial" panose="020B0604020202020204" pitchFamily="34" charset="0"/>
              </a:rPr>
              <a:t>for </a:t>
            </a:r>
            <a:r>
              <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rPr>
              <a:t>each region independently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rgbClr val="C00000"/>
                </a:solidFill>
                <a:effectLst/>
                <a:latin typeface="Arial" panose="020B0604020202020204" pitchFamily="34" charset="0"/>
              </a:rPr>
              <a:t>Limitation:</a:t>
            </a:r>
            <a:r>
              <a:rPr kumimoji="0" lang="zh-CN" altLang="zh-CN" sz="2000" b="0" i="0" u="none" strike="noStrike" cap="none" normalizeH="0" baseline="0" dirty="0">
                <a:ln>
                  <a:noFill/>
                </a:ln>
                <a:solidFill>
                  <a:srgbClr val="C00000"/>
                </a:solidFill>
                <a:effectLst/>
                <a:latin typeface="Arial" panose="020B0604020202020204" pitchFamily="34" charset="0"/>
              </a:rPr>
              <a:t> </a:t>
            </a:r>
            <a:endParaRPr kumimoji="0" lang="en-US" altLang="zh-CN" sz="2000" b="0" i="0" u="none" strike="noStrike" cap="none" normalizeH="0" baseline="0" dirty="0">
              <a:ln>
                <a:noFill/>
              </a:ln>
              <a:solidFill>
                <a:srgbClr val="C00000"/>
              </a:solidFill>
              <a:effectLst/>
              <a:latin typeface="Arial" panose="020B0604020202020204" pitchFamily="34" charset="0"/>
            </a:endParaRPr>
          </a:p>
          <a:p>
            <a:pPr marL="457200" lvl="1" indent="0" eaLnBrk="0" fontAlgn="base" hangingPunct="0">
              <a:lnSpc>
                <a:spcPct val="100000"/>
              </a:lnSpc>
              <a:spcBef>
                <a:spcPct val="0"/>
              </a:spcBef>
              <a:spcAft>
                <a:spcPct val="0"/>
              </a:spcAft>
              <a:buClrTx/>
              <a:buSzTx/>
              <a:buFontTx/>
              <a:buChar char="•"/>
            </a:pPr>
            <a:r>
              <a:rPr kumimoji="0" lang="zh-CN" altLang="zh-CN" b="0" i="0" u="none" strike="noStrike" cap="none" normalizeH="0" baseline="0" dirty="0">
                <a:ln>
                  <a:noFill/>
                </a:ln>
                <a:solidFill>
                  <a:srgbClr val="C00000"/>
                </a:solidFill>
                <a:effectLst/>
                <a:latin typeface="Arial" panose="020B0604020202020204" pitchFamily="34" charset="0"/>
              </a:rPr>
              <a:t>Slow due to redundant computation</a:t>
            </a:r>
            <a:endParaRPr kumimoji="0" lang="en-US" altLang="zh-CN" b="0"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zh-CN" altLang="zh-CN" sz="2000" b="1" i="0" u="none" strike="noStrike" cap="none" normalizeH="0" baseline="0" dirty="0">
                <a:ln>
                  <a:noFill/>
                </a:ln>
                <a:solidFill>
                  <a:schemeClr val="accent5">
                    <a:lumMod val="60000"/>
                    <a:lumOff val="40000"/>
                  </a:schemeClr>
                </a:solidFill>
                <a:effectLst/>
                <a:latin typeface="Arial" panose="020B0604020202020204" pitchFamily="34" charset="0"/>
              </a:rPr>
              <a:t>Fast R-CNN:</a:t>
            </a:r>
            <a:endPar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rPr>
              <a:t>Share</a:t>
            </a:r>
            <a:r>
              <a:rPr kumimoji="0" lang="en-US" altLang="zh-CN" sz="2000" b="0" i="0" u="none" strike="noStrike" cap="none" normalizeH="0" baseline="0" dirty="0">
                <a:ln>
                  <a:noFill/>
                </a:ln>
                <a:solidFill>
                  <a:schemeClr val="accent5">
                    <a:lumMod val="60000"/>
                    <a:lumOff val="40000"/>
                  </a:schemeClr>
                </a:solidFill>
                <a:effectLst/>
                <a:latin typeface="Arial" panose="020B0604020202020204" pitchFamily="34" charset="0"/>
              </a:rPr>
              <a:t>d</a:t>
            </a:r>
            <a:r>
              <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rPr>
              <a:t> convolutional features across regions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rPr>
              <a:t>RoI Pooling to handle variable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rgbClr val="C00000"/>
                </a:solidFill>
                <a:effectLst/>
                <a:latin typeface="Arial" panose="020B0604020202020204" pitchFamily="34" charset="0"/>
              </a:rPr>
              <a:t>Remaining Issue:</a:t>
            </a:r>
            <a:r>
              <a:rPr kumimoji="0" lang="zh-CN" altLang="zh-CN" sz="2000" b="0" i="0" u="none" strike="noStrike" cap="none" normalizeH="0" baseline="0" dirty="0">
                <a:ln>
                  <a:noFill/>
                </a:ln>
                <a:solidFill>
                  <a:srgbClr val="C00000"/>
                </a:solidFill>
                <a:effectLst/>
                <a:latin typeface="Arial" panose="020B0604020202020204" pitchFamily="34" charset="0"/>
              </a:rPr>
              <a:t> </a:t>
            </a:r>
            <a:endParaRPr kumimoji="0" lang="en-US" altLang="zh-CN" sz="2000" b="0" i="0" u="none" strike="noStrike" cap="none" normalizeH="0" baseline="0" dirty="0">
              <a:ln>
                <a:noFill/>
              </a:ln>
              <a:solidFill>
                <a:srgbClr val="C00000"/>
              </a:solidFill>
              <a:effectLst/>
              <a:latin typeface="Arial" panose="020B0604020202020204" pitchFamily="34" charset="0"/>
            </a:endParaRPr>
          </a:p>
          <a:p>
            <a:pPr marL="457200" lvl="1" indent="0" eaLnBrk="0" fontAlgn="base" hangingPunct="0">
              <a:lnSpc>
                <a:spcPct val="100000"/>
              </a:lnSpc>
              <a:spcBef>
                <a:spcPct val="0"/>
              </a:spcBef>
              <a:spcAft>
                <a:spcPct val="0"/>
              </a:spcAft>
              <a:buClrTx/>
              <a:buSzTx/>
              <a:buFontTx/>
              <a:buChar char="•"/>
            </a:pPr>
            <a:r>
              <a:rPr kumimoji="0" lang="zh-CN" altLang="zh-CN" b="0" i="0" u="none" strike="noStrike" cap="none" normalizeH="0" baseline="0" dirty="0">
                <a:ln>
                  <a:noFill/>
                </a:ln>
                <a:solidFill>
                  <a:srgbClr val="C00000"/>
                </a:solidFill>
                <a:effectLst/>
                <a:latin typeface="Arial" panose="020B0604020202020204" pitchFamily="34" charset="0"/>
              </a:rPr>
              <a:t>Still relies on external region proposals</a:t>
            </a:r>
            <a:endParaRPr kumimoji="0" lang="en-US" altLang="zh-CN" b="0" i="0" u="none" strike="noStrike" cap="none" normalizeH="0" baseline="0" dirty="0">
              <a:ln>
                <a:noFill/>
              </a:ln>
              <a:solidFill>
                <a:srgbClr val="C00000"/>
              </a:solidFill>
              <a:effectLst/>
              <a:latin typeface="Arial" panose="020B0604020202020204" pitchFamily="34" charset="0"/>
            </a:endParaRPr>
          </a:p>
          <a:p>
            <a:pPr marL="0" lvl="0" indent="0" algn="l" rtl="0">
              <a:spcBef>
                <a:spcPts val="0"/>
              </a:spcBef>
              <a:spcAft>
                <a:spcPts val="0"/>
              </a:spcAft>
              <a:buNone/>
            </a:pPr>
            <a:endParaRPr lang="en-US" sz="1900" dirty="0"/>
          </a:p>
          <a:p>
            <a:pPr marL="0" lvl="0" indent="0" algn="l" rtl="0">
              <a:spcBef>
                <a:spcPts val="0"/>
              </a:spcBef>
              <a:spcAft>
                <a:spcPts val="0"/>
              </a:spcAft>
              <a:buNone/>
            </a:pPr>
            <a:endParaRPr sz="1900" dirty="0"/>
          </a:p>
        </p:txBody>
      </p:sp>
      <p:sp>
        <p:nvSpPr>
          <p:cNvPr id="79" name="Google Shape;7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38</a:t>
            </a:fld>
            <a:endParaRPr/>
          </a:p>
        </p:txBody>
      </p:sp>
      <p:pic>
        <p:nvPicPr>
          <p:cNvPr id="5" name="图片 4">
            <a:extLst>
              <a:ext uri="{FF2B5EF4-FFF2-40B4-BE49-F238E27FC236}">
                <a16:creationId xmlns:a16="http://schemas.microsoft.com/office/drawing/2014/main" id="{C46FB379-436B-23CD-1E91-343EB45F869E}"/>
              </a:ext>
            </a:extLst>
          </p:cNvPr>
          <p:cNvPicPr>
            <a:picLocks noChangeAspect="1"/>
          </p:cNvPicPr>
          <p:nvPr/>
        </p:nvPicPr>
        <p:blipFill>
          <a:blip r:embed="rId3"/>
          <a:stretch>
            <a:fillRect/>
          </a:stretch>
        </p:blipFill>
        <p:spPr>
          <a:xfrm>
            <a:off x="5803673" y="1275550"/>
            <a:ext cx="3028627" cy="2725764"/>
          </a:xfrm>
          <a:prstGeom prst="rect">
            <a:avLst/>
          </a:prstGeom>
        </p:spPr>
      </p:pic>
      <p:sp>
        <p:nvSpPr>
          <p:cNvPr id="3" name="文本框 2">
            <a:extLst>
              <a:ext uri="{FF2B5EF4-FFF2-40B4-BE49-F238E27FC236}">
                <a16:creationId xmlns:a16="http://schemas.microsoft.com/office/drawing/2014/main" id="{B693C367-3F2C-011A-8054-22DBB4C3B96F}"/>
              </a:ext>
            </a:extLst>
          </p:cNvPr>
          <p:cNvSpPr txBox="1"/>
          <p:nvPr/>
        </p:nvSpPr>
        <p:spPr>
          <a:xfrm>
            <a:off x="5376163" y="4259189"/>
            <a:ext cx="4572000" cy="230832"/>
          </a:xfrm>
          <a:prstGeom prst="rect">
            <a:avLst/>
          </a:prstGeom>
          <a:noFill/>
        </p:spPr>
        <p:txBody>
          <a:bodyPr wrap="square">
            <a:spAutoFit/>
          </a:bodyPr>
          <a:lstStyle/>
          <a:p>
            <a:r>
              <a:rPr lang="zh-CN" altLang="en-US" sz="900" dirty="0"/>
              <a:t>https://lilianweng.github.io/posts/2017-12-31-object-recognition-part-3/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8">
                                            <p:txEl>
                                              <p:pRg st="3" end="3"/>
                                            </p:txEl>
                                          </p:spTgt>
                                        </p:tgtEl>
                                        <p:attrNameLst>
                                          <p:attrName>style.visibility</p:attrName>
                                        </p:attrNameLst>
                                      </p:cBhvr>
                                      <p:to>
                                        <p:strVal val="visible"/>
                                      </p:to>
                                    </p:set>
                                    <p:animEffect transition="in" filter="randombar(horizontal)">
                                      <p:cBhvr>
                                        <p:cTn id="7" dur="500"/>
                                        <p:tgtEl>
                                          <p:spTgt spid="78">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8">
                                            <p:txEl>
                                              <p:pRg st="4" end="4"/>
                                            </p:txEl>
                                          </p:spTgt>
                                        </p:tgtEl>
                                        <p:attrNameLst>
                                          <p:attrName>style.visibility</p:attrName>
                                        </p:attrNameLst>
                                      </p:cBhvr>
                                      <p:to>
                                        <p:strVal val="visible"/>
                                      </p:to>
                                    </p:set>
                                    <p:animEffect transition="in" filter="randombar(horizontal)">
                                      <p:cBhvr>
                                        <p:cTn id="10" dur="500"/>
                                        <p:tgtEl>
                                          <p:spTgt spid="78">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8">
                                            <p:txEl>
                                              <p:pRg st="6" end="6"/>
                                            </p:txEl>
                                          </p:spTgt>
                                        </p:tgtEl>
                                        <p:attrNameLst>
                                          <p:attrName>style.visibility</p:attrName>
                                        </p:attrNameLst>
                                      </p:cBhvr>
                                      <p:to>
                                        <p:strVal val="visible"/>
                                      </p:to>
                                    </p:set>
                                    <p:animEffect transition="in" filter="randombar(horizontal)">
                                      <p:cBhvr>
                                        <p:cTn id="15" dur="500"/>
                                        <p:tgtEl>
                                          <p:spTgt spid="78">
                                            <p:txEl>
                                              <p:pRg st="6" end="6"/>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78">
                                            <p:txEl>
                                              <p:pRg st="7" end="7"/>
                                            </p:txEl>
                                          </p:spTgt>
                                        </p:tgtEl>
                                        <p:attrNameLst>
                                          <p:attrName>style.visibility</p:attrName>
                                        </p:attrNameLst>
                                      </p:cBhvr>
                                      <p:to>
                                        <p:strVal val="visible"/>
                                      </p:to>
                                    </p:set>
                                    <p:animEffect transition="in" filter="randombar(horizontal)">
                                      <p:cBhvr>
                                        <p:cTn id="18" dur="500"/>
                                        <p:tgtEl>
                                          <p:spTgt spid="78">
                                            <p:txEl>
                                              <p:pRg st="7" end="7"/>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78">
                                            <p:txEl>
                                              <p:pRg st="8" end="8"/>
                                            </p:txEl>
                                          </p:spTgt>
                                        </p:tgtEl>
                                        <p:attrNameLst>
                                          <p:attrName>style.visibility</p:attrName>
                                        </p:attrNameLst>
                                      </p:cBhvr>
                                      <p:to>
                                        <p:strVal val="visible"/>
                                      </p:to>
                                    </p:set>
                                    <p:animEffect transition="in" filter="randombar(horizontal)">
                                      <p:cBhvr>
                                        <p:cTn id="21" dur="500"/>
                                        <p:tgtEl>
                                          <p:spTgt spid="78">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8">
                                            <p:txEl>
                                              <p:pRg st="9" end="9"/>
                                            </p:txEl>
                                          </p:spTgt>
                                        </p:tgtEl>
                                        <p:attrNameLst>
                                          <p:attrName>style.visibility</p:attrName>
                                        </p:attrNameLst>
                                      </p:cBhvr>
                                      <p:to>
                                        <p:strVal val="visible"/>
                                      </p:to>
                                    </p:set>
                                    <p:animEffect transition="in" filter="randombar(horizontal)">
                                      <p:cBhvr>
                                        <p:cTn id="26" dur="500"/>
                                        <p:tgtEl>
                                          <p:spTgt spid="78">
                                            <p:txEl>
                                              <p:pRg st="9" end="9"/>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78">
                                            <p:txEl>
                                              <p:pRg st="10" end="10"/>
                                            </p:txEl>
                                          </p:spTgt>
                                        </p:tgtEl>
                                        <p:attrNameLst>
                                          <p:attrName>style.visibility</p:attrName>
                                        </p:attrNameLst>
                                      </p:cBhvr>
                                      <p:to>
                                        <p:strVal val="visible"/>
                                      </p:to>
                                    </p:set>
                                    <p:animEffect transition="in" filter="randombar(horizontal)">
                                      <p:cBhvr>
                                        <p:cTn id="29" dur="500"/>
                                        <p:tgtEl>
                                          <p:spTgt spid="7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r>
              <a:rPr lang="en-US" altLang="zh-CN" b="1" dirty="0"/>
              <a:t>Motivation for Faster R-CNN</a:t>
            </a:r>
          </a:p>
        </p:txBody>
      </p:sp>
      <p:sp>
        <p:nvSpPr>
          <p:cNvPr id="85" name="Google Shape;85;p16"/>
          <p:cNvSpPr txBox="1">
            <a:spLocks noGrp="1"/>
          </p:cNvSpPr>
          <p:nvPr>
            <p:ph type="body" idx="1"/>
          </p:nvPr>
        </p:nvSpPr>
        <p:spPr>
          <a:xfrm>
            <a:off x="311700" y="629351"/>
            <a:ext cx="8520600" cy="41205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zh-CN" altLang="zh-CN" sz="1800" b="1" i="0" u="none" strike="noStrike" cap="none" normalizeH="0" baseline="0" dirty="0">
                <a:ln>
                  <a:noFill/>
                </a:ln>
                <a:solidFill>
                  <a:schemeClr val="accent5">
                    <a:lumMod val="60000"/>
                    <a:lumOff val="40000"/>
                  </a:schemeClr>
                </a:solidFill>
                <a:effectLst/>
                <a:latin typeface="Arial" panose="020B0604020202020204" pitchFamily="34" charset="0"/>
              </a:rPr>
              <a:t>Why Faster R-CNN?</a:t>
            </a:r>
            <a:endParaRPr kumimoji="0" lang="zh-CN" altLang="zh-CN" sz="18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accent5">
                    <a:lumMod val="60000"/>
                    <a:lumOff val="40000"/>
                  </a:schemeClr>
                </a:solidFill>
                <a:effectLst/>
                <a:latin typeface="Arial" panose="020B0604020202020204" pitchFamily="34" charset="0"/>
              </a:rPr>
              <a:t>Need for a unified, end-to-end trainable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accent5">
                    <a:lumMod val="60000"/>
                    <a:lumOff val="40000"/>
                  </a:schemeClr>
                </a:solidFill>
                <a:effectLst/>
                <a:latin typeface="Arial" panose="020B0604020202020204" pitchFamily="34" charset="0"/>
              </a:rPr>
              <a:t>Eliminate the bottleneck of external region proposals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accent5">
                    <a:lumMod val="60000"/>
                    <a:lumOff val="40000"/>
                  </a:schemeClr>
                </a:solidFill>
                <a:effectLst/>
                <a:latin typeface="Arial" panose="020B0604020202020204" pitchFamily="34" charset="0"/>
              </a:rPr>
              <a:t>Achieve real-time object detection without sacrificing accuracy</a:t>
            </a:r>
          </a:p>
          <a:p>
            <a:pPr marL="0" marR="0" lvl="0" indent="0" algn="l" defTabSz="914400" rtl="0" eaLnBrk="0" fontAlgn="base" latinLnBrk="0" hangingPunct="0">
              <a:lnSpc>
                <a:spcPct val="100000"/>
              </a:lnSpc>
              <a:spcBef>
                <a:spcPct val="0"/>
              </a:spcBef>
              <a:spcAft>
                <a:spcPct val="0"/>
              </a:spcAft>
              <a:buClrTx/>
              <a:buSzTx/>
              <a:buNone/>
              <a:tabLst/>
            </a:pPr>
            <a:r>
              <a:rPr kumimoji="0" lang="zh-CN" altLang="zh-CN" sz="1800" b="1" i="0" u="none" strike="noStrike" cap="none" normalizeH="0" baseline="0" dirty="0">
                <a:ln>
                  <a:noFill/>
                </a:ln>
                <a:solidFill>
                  <a:schemeClr val="accent3">
                    <a:lumMod val="75000"/>
                  </a:schemeClr>
                </a:solidFill>
                <a:effectLst/>
                <a:latin typeface="Arial" panose="020B0604020202020204" pitchFamily="34" charset="0"/>
              </a:rPr>
              <a:t>Key Points: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sng" strike="noStrike" cap="none" normalizeH="0" baseline="0" dirty="0">
                <a:ln>
                  <a:noFill/>
                </a:ln>
                <a:solidFill>
                  <a:schemeClr val="accent3">
                    <a:lumMod val="75000"/>
                  </a:schemeClr>
                </a:solidFill>
                <a:effectLst/>
                <a:latin typeface="Arial" panose="020B0604020202020204" pitchFamily="34" charset="0"/>
              </a:rPr>
              <a:t>Efficiency improvement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sng" strike="noStrike" cap="none" normalizeH="0" baseline="0" dirty="0">
                <a:ln>
                  <a:noFill/>
                </a:ln>
                <a:solidFill>
                  <a:schemeClr val="accent3">
                    <a:lumMod val="75000"/>
                  </a:schemeClr>
                </a:solidFill>
                <a:effectLst/>
                <a:latin typeface="Arial" panose="020B0604020202020204" pitchFamily="34" charset="0"/>
              </a:rPr>
              <a:t>Simplified pipeline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sng" strike="noStrike" cap="none" normalizeH="0" baseline="0" dirty="0">
                <a:ln>
                  <a:noFill/>
                </a:ln>
                <a:solidFill>
                  <a:schemeClr val="accent3">
                    <a:lumMod val="75000"/>
                  </a:schemeClr>
                </a:solidFill>
                <a:effectLst/>
                <a:latin typeface="Arial" panose="020B0604020202020204" pitchFamily="34" charset="0"/>
              </a:rPr>
              <a:t>Enhanced speed and performance</a:t>
            </a:r>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
        <p:nvSpPr>
          <p:cNvPr id="86" name="Google Shape;86;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39</a:t>
            </a:fld>
            <a:endParaRPr/>
          </a:p>
        </p:txBody>
      </p:sp>
      <p:pic>
        <p:nvPicPr>
          <p:cNvPr id="3" name="图片 2">
            <a:extLst>
              <a:ext uri="{FF2B5EF4-FFF2-40B4-BE49-F238E27FC236}">
                <a16:creationId xmlns:a16="http://schemas.microsoft.com/office/drawing/2014/main" id="{8F368662-5BEE-5B12-885D-2565CA5BDF5E}"/>
              </a:ext>
            </a:extLst>
          </p:cNvPr>
          <p:cNvPicPr>
            <a:picLocks noChangeAspect="1"/>
          </p:cNvPicPr>
          <p:nvPr/>
        </p:nvPicPr>
        <p:blipFill>
          <a:blip r:embed="rId3"/>
          <a:stretch>
            <a:fillRect/>
          </a:stretch>
        </p:blipFill>
        <p:spPr>
          <a:xfrm>
            <a:off x="1440611" y="3031198"/>
            <a:ext cx="6262777" cy="1804917"/>
          </a:xfrm>
          <a:prstGeom prst="rect">
            <a:avLst/>
          </a:prstGeom>
        </p:spPr>
      </p:pic>
      <p:sp>
        <p:nvSpPr>
          <p:cNvPr id="4" name="文本框 3">
            <a:extLst>
              <a:ext uri="{FF2B5EF4-FFF2-40B4-BE49-F238E27FC236}">
                <a16:creationId xmlns:a16="http://schemas.microsoft.com/office/drawing/2014/main" id="{63145F19-68DD-685D-3BD8-852E337E71D2}"/>
              </a:ext>
            </a:extLst>
          </p:cNvPr>
          <p:cNvSpPr txBox="1"/>
          <p:nvPr/>
        </p:nvSpPr>
        <p:spPr>
          <a:xfrm>
            <a:off x="5952226" y="4897279"/>
            <a:ext cx="4572000" cy="246221"/>
          </a:xfrm>
          <a:prstGeom prst="rect">
            <a:avLst/>
          </a:prstGeom>
          <a:noFill/>
        </p:spPr>
        <p:txBody>
          <a:bodyPr wrap="square">
            <a:spAutoFit/>
          </a:bodyPr>
          <a:lstStyle/>
          <a:p>
            <a:r>
              <a:rPr lang="zh-CN" altLang="en-US" sz="1000" dirty="0"/>
              <a:t>https://arxiv.org/pdf/1311.2524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5">
                                            <p:txEl>
                                              <p:pRg st="4" end="4"/>
                                            </p:txEl>
                                          </p:spTgt>
                                        </p:tgtEl>
                                        <p:attrNameLst>
                                          <p:attrName>style.visibility</p:attrName>
                                        </p:attrNameLst>
                                      </p:cBhvr>
                                      <p:to>
                                        <p:strVal val="visible"/>
                                      </p:to>
                                    </p:set>
                                    <p:animEffect transition="in" filter="randombar(horizontal)">
                                      <p:cBhvr>
                                        <p:cTn id="7" dur="500"/>
                                        <p:tgtEl>
                                          <p:spTgt spid="85">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5">
                                            <p:txEl>
                                              <p:pRg st="5" end="5"/>
                                            </p:txEl>
                                          </p:spTgt>
                                        </p:tgtEl>
                                        <p:attrNameLst>
                                          <p:attrName>style.visibility</p:attrName>
                                        </p:attrNameLst>
                                      </p:cBhvr>
                                      <p:to>
                                        <p:strVal val="visible"/>
                                      </p:to>
                                    </p:set>
                                    <p:animEffect transition="in" filter="randombar(horizontal)">
                                      <p:cBhvr>
                                        <p:cTn id="10" dur="500"/>
                                        <p:tgtEl>
                                          <p:spTgt spid="85">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5">
                                            <p:txEl>
                                              <p:pRg st="6" end="6"/>
                                            </p:txEl>
                                          </p:spTgt>
                                        </p:tgtEl>
                                        <p:attrNameLst>
                                          <p:attrName>style.visibility</p:attrName>
                                        </p:attrNameLst>
                                      </p:cBhvr>
                                      <p:to>
                                        <p:strVal val="visible"/>
                                      </p:to>
                                    </p:set>
                                    <p:animEffect transition="in" filter="randombar(horizontal)">
                                      <p:cBhvr>
                                        <p:cTn id="13" dur="500"/>
                                        <p:tgtEl>
                                          <p:spTgt spid="85">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85">
                                            <p:txEl>
                                              <p:pRg st="7" end="7"/>
                                            </p:txEl>
                                          </p:spTgt>
                                        </p:tgtEl>
                                        <p:attrNameLst>
                                          <p:attrName>style.visibility</p:attrName>
                                        </p:attrNameLst>
                                      </p:cBhvr>
                                      <p:to>
                                        <p:strVal val="visible"/>
                                      </p:to>
                                    </p:set>
                                    <p:animEffect transition="in" filter="randombar(horizontal)">
                                      <p:cBhvr>
                                        <p:cTn id="16" dur="500"/>
                                        <p:tgtEl>
                                          <p:spTgt spid="8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EC2F10D7-5319-11CC-A0FF-03E017F67D9F}"/>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0D01FE9F-FD09-D27E-EAEC-3850876B0822}"/>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t>RCNN series of algorithms</a:t>
            </a:r>
          </a:p>
        </p:txBody>
      </p:sp>
      <p:grpSp>
        <p:nvGrpSpPr>
          <p:cNvPr id="10" name="组合 9">
            <a:extLst>
              <a:ext uri="{FF2B5EF4-FFF2-40B4-BE49-F238E27FC236}">
                <a16:creationId xmlns:a16="http://schemas.microsoft.com/office/drawing/2014/main" id="{566F02F0-7D32-EE45-6DF7-0A3433B9307F}"/>
              </a:ext>
            </a:extLst>
          </p:cNvPr>
          <p:cNvGrpSpPr/>
          <p:nvPr/>
        </p:nvGrpSpPr>
        <p:grpSpPr>
          <a:xfrm>
            <a:off x="437183" y="577725"/>
            <a:ext cx="7654978" cy="6996942"/>
            <a:chOff x="699540" y="883084"/>
            <a:chExt cx="8262079" cy="7188153"/>
          </a:xfrm>
        </p:grpSpPr>
        <p:pic>
          <p:nvPicPr>
            <p:cNvPr id="2052" name="Picture 4">
              <a:extLst>
                <a:ext uri="{FF2B5EF4-FFF2-40B4-BE49-F238E27FC236}">
                  <a16:creationId xmlns:a16="http://schemas.microsoft.com/office/drawing/2014/main" id="{6F159AA6-DE91-262A-1F67-D9704B605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540" y="883084"/>
              <a:ext cx="7873981" cy="3140023"/>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5;p16">
              <a:extLst>
                <a:ext uri="{FF2B5EF4-FFF2-40B4-BE49-F238E27FC236}">
                  <a16:creationId xmlns:a16="http://schemas.microsoft.com/office/drawing/2014/main" id="{14E0C4D5-B1D9-BC06-D934-8D22A135C30C}"/>
                </a:ext>
              </a:extLst>
            </p:cNvPr>
            <p:cNvSpPr txBox="1">
              <a:spLocks/>
            </p:cNvSpPr>
            <p:nvPr/>
          </p:nvSpPr>
          <p:spPr>
            <a:xfrm>
              <a:off x="1161142" y="4173755"/>
              <a:ext cx="2641362" cy="3897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1C4587"/>
                </a:buClr>
                <a:buSzPts val="1300"/>
                <a:buFont typeface="Calibri"/>
                <a:buChar char="●"/>
                <a:defRPr sz="2000" b="0" i="0" u="none" strike="noStrike" cap="none">
                  <a:solidFill>
                    <a:srgbClr val="1C4587"/>
                  </a:solidFill>
                  <a:latin typeface="Calibri"/>
                  <a:ea typeface="Calibri"/>
                  <a:cs typeface="Calibri"/>
                  <a:sym typeface="Calibri"/>
                </a:defRPr>
              </a:lvl1pPr>
              <a:lvl2pPr marL="914400" marR="0" lvl="1" indent="-298450" algn="l" rtl="0">
                <a:lnSpc>
                  <a:spcPct val="115000"/>
                </a:lnSpc>
                <a:spcBef>
                  <a:spcPts val="1600"/>
                </a:spcBef>
                <a:spcAft>
                  <a:spcPts val="0"/>
                </a:spcAft>
                <a:buClr>
                  <a:srgbClr val="1C4587"/>
                </a:buClr>
                <a:buSzPts val="1100"/>
                <a:buFont typeface="Calibri"/>
                <a:buChar char="○"/>
                <a:defRPr sz="1800" b="0" i="0" u="none" strike="noStrike" cap="none">
                  <a:solidFill>
                    <a:srgbClr val="1C4587"/>
                  </a:solidFill>
                  <a:latin typeface="Calibri"/>
                  <a:ea typeface="Calibri"/>
                  <a:cs typeface="Calibri"/>
                  <a:sym typeface="Calibri"/>
                </a:defRPr>
              </a:lvl2pPr>
              <a:lvl3pPr marL="1371600" marR="0" lvl="2"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3pPr>
              <a:lvl4pPr marL="1828800" marR="0" lvl="3"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4pPr>
              <a:lvl5pPr marL="2286000" marR="0" lvl="4"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5pPr>
              <a:lvl6pPr marL="2743200" marR="0" lvl="5"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6pPr>
              <a:lvl7pPr marL="3200400" marR="0" lvl="6"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7pPr>
              <a:lvl8pPr marL="3657600" marR="0" lvl="7"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8pPr>
              <a:lvl9pPr marL="4114800" marR="0" lvl="8" indent="-298450" algn="l" rtl="0">
                <a:lnSpc>
                  <a:spcPct val="115000"/>
                </a:lnSpc>
                <a:spcBef>
                  <a:spcPts val="1600"/>
                </a:spcBef>
                <a:spcAft>
                  <a:spcPts val="1600"/>
                </a:spcAft>
                <a:buClr>
                  <a:srgbClr val="1C4587"/>
                </a:buClr>
                <a:buSzPts val="1100"/>
                <a:buFont typeface="Calibri"/>
                <a:buChar char="■"/>
                <a:defRPr sz="1100" b="0" i="0" u="none" strike="noStrike" cap="none">
                  <a:solidFill>
                    <a:srgbClr val="1C4587"/>
                  </a:solidFill>
                  <a:latin typeface="Calibri"/>
                  <a:ea typeface="Calibri"/>
                  <a:cs typeface="Calibri"/>
                  <a:sym typeface="Calibri"/>
                </a:defRPr>
              </a:lvl9pPr>
            </a:lstStyle>
            <a:p>
              <a:pPr marL="0" indent="0">
                <a:buFont typeface="Calibri"/>
                <a:buNone/>
              </a:pPr>
              <a:r>
                <a:rPr lang="en-US" dirty="0">
                  <a:latin typeface="DM Sans" pitchFamily="2" charset="0"/>
                </a:rPr>
                <a:t>  2014/06</a:t>
              </a:r>
            </a:p>
            <a:p>
              <a:pPr marL="0" indent="0">
                <a:buFont typeface="Calibri"/>
                <a:buNone/>
              </a:pPr>
              <a:r>
                <a:rPr lang="en-US" dirty="0">
                  <a:latin typeface="DM Sans" pitchFamily="2" charset="0"/>
                </a:rPr>
                <a:t>CVPR 2014</a:t>
              </a:r>
            </a:p>
            <a:p>
              <a:pPr marL="0" indent="0">
                <a:buFont typeface="Calibri"/>
                <a:buNone/>
              </a:pPr>
              <a:endParaRPr lang="en-US" altLang="zh-CN" dirty="0">
                <a:latin typeface="DM Sans" pitchFamily="2" charset="0"/>
              </a:endParaRPr>
            </a:p>
          </p:txBody>
        </p:sp>
        <p:sp>
          <p:nvSpPr>
            <p:cNvPr id="8" name="Google Shape;85;p16">
              <a:extLst>
                <a:ext uri="{FF2B5EF4-FFF2-40B4-BE49-F238E27FC236}">
                  <a16:creationId xmlns:a16="http://schemas.microsoft.com/office/drawing/2014/main" id="{B7D13D8F-6B88-07AF-1537-AD0D08466B0B}"/>
                </a:ext>
              </a:extLst>
            </p:cNvPr>
            <p:cNvSpPr txBox="1">
              <a:spLocks/>
            </p:cNvSpPr>
            <p:nvPr/>
          </p:nvSpPr>
          <p:spPr>
            <a:xfrm>
              <a:off x="3467129" y="4173755"/>
              <a:ext cx="2641362" cy="3897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1C4587"/>
                </a:buClr>
                <a:buSzPts val="1300"/>
                <a:buFont typeface="Calibri"/>
                <a:buChar char="●"/>
                <a:defRPr sz="2000" b="0" i="0" u="none" strike="noStrike" cap="none">
                  <a:solidFill>
                    <a:srgbClr val="1C4587"/>
                  </a:solidFill>
                  <a:latin typeface="Calibri"/>
                  <a:ea typeface="Calibri"/>
                  <a:cs typeface="Calibri"/>
                  <a:sym typeface="Calibri"/>
                </a:defRPr>
              </a:lvl1pPr>
              <a:lvl2pPr marL="914400" marR="0" lvl="1" indent="-298450" algn="l" rtl="0">
                <a:lnSpc>
                  <a:spcPct val="115000"/>
                </a:lnSpc>
                <a:spcBef>
                  <a:spcPts val="1600"/>
                </a:spcBef>
                <a:spcAft>
                  <a:spcPts val="0"/>
                </a:spcAft>
                <a:buClr>
                  <a:srgbClr val="1C4587"/>
                </a:buClr>
                <a:buSzPts val="1100"/>
                <a:buFont typeface="Calibri"/>
                <a:buChar char="○"/>
                <a:defRPr sz="1800" b="0" i="0" u="none" strike="noStrike" cap="none">
                  <a:solidFill>
                    <a:srgbClr val="1C4587"/>
                  </a:solidFill>
                  <a:latin typeface="Calibri"/>
                  <a:ea typeface="Calibri"/>
                  <a:cs typeface="Calibri"/>
                  <a:sym typeface="Calibri"/>
                </a:defRPr>
              </a:lvl2pPr>
              <a:lvl3pPr marL="1371600" marR="0" lvl="2"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3pPr>
              <a:lvl4pPr marL="1828800" marR="0" lvl="3"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4pPr>
              <a:lvl5pPr marL="2286000" marR="0" lvl="4"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5pPr>
              <a:lvl6pPr marL="2743200" marR="0" lvl="5"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6pPr>
              <a:lvl7pPr marL="3200400" marR="0" lvl="6"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7pPr>
              <a:lvl8pPr marL="3657600" marR="0" lvl="7"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8pPr>
              <a:lvl9pPr marL="4114800" marR="0" lvl="8" indent="-298450" algn="l" rtl="0">
                <a:lnSpc>
                  <a:spcPct val="115000"/>
                </a:lnSpc>
                <a:spcBef>
                  <a:spcPts val="1600"/>
                </a:spcBef>
                <a:spcAft>
                  <a:spcPts val="1600"/>
                </a:spcAft>
                <a:buClr>
                  <a:srgbClr val="1C4587"/>
                </a:buClr>
                <a:buSzPts val="1100"/>
                <a:buFont typeface="Calibri"/>
                <a:buChar char="■"/>
                <a:defRPr sz="1100" b="0" i="0" u="none" strike="noStrike" cap="none">
                  <a:solidFill>
                    <a:srgbClr val="1C4587"/>
                  </a:solidFill>
                  <a:latin typeface="Calibri"/>
                  <a:ea typeface="Calibri"/>
                  <a:cs typeface="Calibri"/>
                  <a:sym typeface="Calibri"/>
                </a:defRPr>
              </a:lvl9pPr>
            </a:lstStyle>
            <a:p>
              <a:pPr marL="0" indent="0">
                <a:buFont typeface="Calibri"/>
                <a:buNone/>
              </a:pPr>
              <a:r>
                <a:rPr lang="en-US" dirty="0">
                  <a:latin typeface="DM Sans" pitchFamily="2" charset="0"/>
                </a:rPr>
                <a:t>2015/4/30</a:t>
              </a:r>
            </a:p>
            <a:p>
              <a:pPr marL="0" indent="0">
                <a:buFont typeface="Calibri"/>
                <a:buNone/>
              </a:pPr>
              <a:r>
                <a:rPr lang="en-US" dirty="0">
                  <a:latin typeface="DM Sans" pitchFamily="2" charset="0"/>
                </a:rPr>
                <a:t>ICCV 2015</a:t>
              </a:r>
            </a:p>
            <a:p>
              <a:pPr marL="0" indent="0">
                <a:buFont typeface="Calibri"/>
                <a:buNone/>
              </a:pPr>
              <a:endParaRPr lang="en-US" altLang="zh-CN" dirty="0">
                <a:latin typeface="DM Sans" pitchFamily="2" charset="0"/>
              </a:endParaRPr>
            </a:p>
          </p:txBody>
        </p:sp>
        <p:sp>
          <p:nvSpPr>
            <p:cNvPr id="9" name="Google Shape;85;p16">
              <a:extLst>
                <a:ext uri="{FF2B5EF4-FFF2-40B4-BE49-F238E27FC236}">
                  <a16:creationId xmlns:a16="http://schemas.microsoft.com/office/drawing/2014/main" id="{81E7CF05-C738-1AF7-3110-5767DC8A5B98}"/>
                </a:ext>
              </a:extLst>
            </p:cNvPr>
            <p:cNvSpPr txBox="1">
              <a:spLocks/>
            </p:cNvSpPr>
            <p:nvPr/>
          </p:nvSpPr>
          <p:spPr>
            <a:xfrm>
              <a:off x="6320257" y="4173755"/>
              <a:ext cx="2641362" cy="3897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1C4587"/>
                </a:buClr>
                <a:buSzPts val="1300"/>
                <a:buFont typeface="Calibri"/>
                <a:buChar char="●"/>
                <a:defRPr sz="2000" b="0" i="0" u="none" strike="noStrike" cap="none">
                  <a:solidFill>
                    <a:srgbClr val="1C4587"/>
                  </a:solidFill>
                  <a:latin typeface="Calibri"/>
                  <a:ea typeface="Calibri"/>
                  <a:cs typeface="Calibri"/>
                  <a:sym typeface="Calibri"/>
                </a:defRPr>
              </a:lvl1pPr>
              <a:lvl2pPr marL="914400" marR="0" lvl="1" indent="-298450" algn="l" rtl="0">
                <a:lnSpc>
                  <a:spcPct val="115000"/>
                </a:lnSpc>
                <a:spcBef>
                  <a:spcPts val="1600"/>
                </a:spcBef>
                <a:spcAft>
                  <a:spcPts val="0"/>
                </a:spcAft>
                <a:buClr>
                  <a:srgbClr val="1C4587"/>
                </a:buClr>
                <a:buSzPts val="1100"/>
                <a:buFont typeface="Calibri"/>
                <a:buChar char="○"/>
                <a:defRPr sz="1800" b="0" i="0" u="none" strike="noStrike" cap="none">
                  <a:solidFill>
                    <a:srgbClr val="1C4587"/>
                  </a:solidFill>
                  <a:latin typeface="Calibri"/>
                  <a:ea typeface="Calibri"/>
                  <a:cs typeface="Calibri"/>
                  <a:sym typeface="Calibri"/>
                </a:defRPr>
              </a:lvl2pPr>
              <a:lvl3pPr marL="1371600" marR="0" lvl="2"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3pPr>
              <a:lvl4pPr marL="1828800" marR="0" lvl="3"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4pPr>
              <a:lvl5pPr marL="2286000" marR="0" lvl="4"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5pPr>
              <a:lvl6pPr marL="2743200" marR="0" lvl="5"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6pPr>
              <a:lvl7pPr marL="3200400" marR="0" lvl="6"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7pPr>
              <a:lvl8pPr marL="3657600" marR="0" lvl="7" indent="-298450" algn="l" rtl="0">
                <a:lnSpc>
                  <a:spcPct val="115000"/>
                </a:lnSpc>
                <a:spcBef>
                  <a:spcPts val="1600"/>
                </a:spcBef>
                <a:spcAft>
                  <a:spcPts val="0"/>
                </a:spcAft>
                <a:buClr>
                  <a:srgbClr val="1C4587"/>
                </a:buClr>
                <a:buSzPts val="1100"/>
                <a:buFont typeface="Calibri"/>
                <a:buChar char="○"/>
                <a:defRPr sz="1400" b="0" i="0" u="none" strike="noStrike" cap="none">
                  <a:solidFill>
                    <a:srgbClr val="1C4587"/>
                  </a:solidFill>
                  <a:latin typeface="Calibri"/>
                  <a:ea typeface="Calibri"/>
                  <a:cs typeface="Calibri"/>
                  <a:sym typeface="Calibri"/>
                </a:defRPr>
              </a:lvl8pPr>
              <a:lvl9pPr marL="4114800" marR="0" lvl="8" indent="-298450" algn="l" rtl="0">
                <a:lnSpc>
                  <a:spcPct val="115000"/>
                </a:lnSpc>
                <a:spcBef>
                  <a:spcPts val="1600"/>
                </a:spcBef>
                <a:spcAft>
                  <a:spcPts val="1600"/>
                </a:spcAft>
                <a:buClr>
                  <a:srgbClr val="1C4587"/>
                </a:buClr>
                <a:buSzPts val="1100"/>
                <a:buFont typeface="Calibri"/>
                <a:buChar char="■"/>
                <a:defRPr sz="1100" b="0" i="0" u="none" strike="noStrike" cap="none">
                  <a:solidFill>
                    <a:srgbClr val="1C4587"/>
                  </a:solidFill>
                  <a:latin typeface="Calibri"/>
                  <a:ea typeface="Calibri"/>
                  <a:cs typeface="Calibri"/>
                  <a:sym typeface="Calibri"/>
                </a:defRPr>
              </a:lvl9pPr>
            </a:lstStyle>
            <a:p>
              <a:pPr marL="0" indent="0">
                <a:buFont typeface="Calibri"/>
                <a:buNone/>
              </a:pPr>
              <a:r>
                <a:rPr lang="en-US" dirty="0">
                  <a:latin typeface="DM Sans" pitchFamily="2" charset="0"/>
                </a:rPr>
                <a:t>2015/6/4</a:t>
              </a:r>
            </a:p>
            <a:p>
              <a:pPr marL="0" indent="0">
                <a:buFont typeface="Calibri"/>
                <a:buNone/>
              </a:pPr>
              <a:r>
                <a:rPr lang="en-US" dirty="0">
                  <a:latin typeface="DM Sans" pitchFamily="2" charset="0"/>
                </a:rPr>
                <a:t>NIPS 2015</a:t>
              </a:r>
            </a:p>
            <a:p>
              <a:pPr marL="0" indent="0">
                <a:buFont typeface="Calibri"/>
                <a:buNone/>
              </a:pPr>
              <a:endParaRPr lang="en-US" altLang="zh-CN" dirty="0">
                <a:latin typeface="DM Sans" pitchFamily="2" charset="0"/>
              </a:endParaRPr>
            </a:p>
          </p:txBody>
        </p:sp>
      </p:grpSp>
      <p:pic>
        <p:nvPicPr>
          <p:cNvPr id="12" name="图片 11">
            <a:extLst>
              <a:ext uri="{FF2B5EF4-FFF2-40B4-BE49-F238E27FC236}">
                <a16:creationId xmlns:a16="http://schemas.microsoft.com/office/drawing/2014/main" id="{005C9E3A-CCB5-3A1C-093C-C168837AB3A2}"/>
              </a:ext>
            </a:extLst>
          </p:cNvPr>
          <p:cNvPicPr>
            <a:picLocks noChangeAspect="1"/>
          </p:cNvPicPr>
          <p:nvPr/>
        </p:nvPicPr>
        <p:blipFill>
          <a:blip r:embed="rId4"/>
          <a:stretch>
            <a:fillRect/>
          </a:stretch>
        </p:blipFill>
        <p:spPr>
          <a:xfrm>
            <a:off x="7780246" y="1907843"/>
            <a:ext cx="706534" cy="1077339"/>
          </a:xfrm>
          <a:prstGeom prst="rect">
            <a:avLst/>
          </a:prstGeom>
        </p:spPr>
      </p:pic>
      <p:sp>
        <p:nvSpPr>
          <p:cNvPr id="13" name="椭圆 12">
            <a:extLst>
              <a:ext uri="{FF2B5EF4-FFF2-40B4-BE49-F238E27FC236}">
                <a16:creationId xmlns:a16="http://schemas.microsoft.com/office/drawing/2014/main" id="{9D15AECE-8705-DC96-C89A-294CB21CFC70}"/>
              </a:ext>
            </a:extLst>
          </p:cNvPr>
          <p:cNvSpPr/>
          <p:nvPr/>
        </p:nvSpPr>
        <p:spPr>
          <a:xfrm>
            <a:off x="8421778" y="244651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CA7B2D88-C8AC-00B9-3D6E-FCF40AE15E72}"/>
              </a:ext>
            </a:extLst>
          </p:cNvPr>
          <p:cNvSpPr/>
          <p:nvPr/>
        </p:nvSpPr>
        <p:spPr>
          <a:xfrm>
            <a:off x="8574178" y="244651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DBE1C001-5D5D-2D73-7050-27D2C16E06F6}"/>
              </a:ext>
            </a:extLst>
          </p:cNvPr>
          <p:cNvSpPr/>
          <p:nvPr/>
        </p:nvSpPr>
        <p:spPr>
          <a:xfrm>
            <a:off x="8738916" y="244651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6">
            <a:extLst>
              <a:ext uri="{FF2B5EF4-FFF2-40B4-BE49-F238E27FC236}">
                <a16:creationId xmlns:a16="http://schemas.microsoft.com/office/drawing/2014/main" id="{F3FF8042-77F0-FCB2-41E9-4370BBA22471}"/>
              </a:ext>
            </a:extLst>
          </p:cNvPr>
          <p:cNvSpPr txBox="1"/>
          <p:nvPr/>
        </p:nvSpPr>
        <p:spPr>
          <a:xfrm>
            <a:off x="3190096" y="4952691"/>
            <a:ext cx="6572229" cy="230832"/>
          </a:xfrm>
          <a:prstGeom prst="rect">
            <a:avLst/>
          </a:prstGeom>
          <a:noFill/>
        </p:spPr>
        <p:txBody>
          <a:bodyPr wrap="square">
            <a:spAutoFit/>
          </a:bodyPr>
          <a:lstStyle/>
          <a:p>
            <a:r>
              <a:rPr lang="en-US" altLang="zh-CN" sz="900" dirty="0"/>
              <a:t>https://www.researchgate.net/figure/Comparison-of-the-four-common-tasks-in-Computer-Vision-19_fig3_364027211</a:t>
            </a:r>
            <a:endParaRPr lang="zh-CN" altLang="en-US" sz="900" dirty="0"/>
          </a:p>
        </p:txBody>
      </p:sp>
      <p:sp>
        <p:nvSpPr>
          <p:cNvPr id="2" name="文本框 1">
            <a:extLst>
              <a:ext uri="{FF2B5EF4-FFF2-40B4-BE49-F238E27FC236}">
                <a16:creationId xmlns:a16="http://schemas.microsoft.com/office/drawing/2014/main" id="{A160FC80-9C67-63C0-4D24-DD5F23F2C26E}"/>
              </a:ext>
            </a:extLst>
          </p:cNvPr>
          <p:cNvSpPr txBox="1"/>
          <p:nvPr/>
        </p:nvSpPr>
        <p:spPr>
          <a:xfrm>
            <a:off x="864866" y="859367"/>
            <a:ext cx="1551105" cy="738664"/>
          </a:xfrm>
          <a:prstGeom prst="rect">
            <a:avLst/>
          </a:prstGeom>
          <a:noFill/>
        </p:spPr>
        <p:txBody>
          <a:bodyPr wrap="square">
            <a:spAutoFit/>
          </a:bodyPr>
          <a:lstStyle/>
          <a:p>
            <a:r>
              <a:rPr lang="en-US" sz="1400" dirty="0"/>
              <a:t>Region Proposal</a:t>
            </a:r>
          </a:p>
          <a:p>
            <a:r>
              <a:rPr lang="en-US" dirty="0"/>
              <a:t>            +</a:t>
            </a:r>
          </a:p>
          <a:p>
            <a:r>
              <a:rPr lang="en-US" altLang="zh-CN" dirty="0"/>
              <a:t>   CNN network</a:t>
            </a:r>
            <a:endParaRPr lang="en-US" dirty="0"/>
          </a:p>
        </p:txBody>
      </p:sp>
    </p:spTree>
    <p:extLst>
      <p:ext uri="{BB962C8B-B14F-4D97-AF65-F5344CB8AC3E}">
        <p14:creationId xmlns:p14="http://schemas.microsoft.com/office/powerpoint/2010/main" val="1221948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In-Depth: The Region Proposal Network (RPN)</a:t>
            </a:r>
            <a:endParaRPr dirty="0"/>
          </a:p>
        </p:txBody>
      </p:sp>
      <p:sp>
        <p:nvSpPr>
          <p:cNvPr id="99" name="Google Shape;99;p18"/>
          <p:cNvSpPr txBox="1">
            <a:spLocks noGrp="1"/>
          </p:cNvSpPr>
          <p:nvPr>
            <p:ph type="body" idx="1"/>
          </p:nvPr>
        </p:nvSpPr>
        <p:spPr>
          <a:xfrm>
            <a:off x="311700" y="685872"/>
            <a:ext cx="8520600" cy="41205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zh-CN" altLang="zh-CN" sz="1600" b="1" i="0" u="none" strike="noStrike" cap="none" normalizeH="0" baseline="0" dirty="0">
                <a:ln>
                  <a:noFill/>
                </a:ln>
                <a:solidFill>
                  <a:schemeClr val="accent5">
                    <a:lumMod val="60000"/>
                    <a:lumOff val="40000"/>
                  </a:schemeClr>
                </a:solidFill>
                <a:effectLst/>
                <a:latin typeface="Arial" panose="020B0604020202020204" pitchFamily="34" charset="0"/>
              </a:rPr>
              <a:t>What is RPN?</a:t>
            </a:r>
            <a:endParaRPr kumimoji="0" lang="zh-CN" altLang="zh-CN" sz="16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chemeClr val="bg2"/>
                </a:solidFill>
                <a:effectLst/>
                <a:latin typeface="Arial" panose="020B0604020202020204" pitchFamily="34" charset="0"/>
              </a:rPr>
              <a:t>A fully convolutional network that generates region proposals</a:t>
            </a:r>
            <a:endParaRPr kumimoji="0" lang="zh-CN" altLang="zh-CN" sz="16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zh-CN" altLang="zh-CN" sz="1600" b="1" i="0" u="none" strike="noStrike" cap="none" normalizeH="0" baseline="0" dirty="0">
                <a:ln>
                  <a:noFill/>
                </a:ln>
                <a:solidFill>
                  <a:schemeClr val="accent5">
                    <a:lumMod val="60000"/>
                    <a:lumOff val="40000"/>
                  </a:schemeClr>
                </a:solidFill>
                <a:effectLst/>
                <a:latin typeface="Arial" panose="020B0604020202020204" pitchFamily="34" charset="0"/>
              </a:rPr>
              <a:t>Key Concepts:</a:t>
            </a:r>
            <a:endParaRPr kumimoji="0" lang="zh-CN" altLang="zh-CN" sz="16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chemeClr val="bg2"/>
                </a:solidFill>
                <a:effectLst/>
                <a:latin typeface="Arial" panose="020B0604020202020204" pitchFamily="34" charset="0"/>
              </a:rPr>
              <a:t>Anchor Boxes:</a:t>
            </a:r>
            <a:r>
              <a:rPr kumimoji="0" lang="zh-CN" altLang="zh-CN" sz="1600" b="0" i="0" u="none" strike="noStrike" cap="none" normalizeH="0" baseline="0" dirty="0">
                <a:ln>
                  <a:noFill/>
                </a:ln>
                <a:solidFill>
                  <a:schemeClr val="bg2"/>
                </a:solidFill>
                <a:effectLst/>
                <a:latin typeface="Arial" panose="020B0604020202020204" pitchFamily="34" charset="0"/>
              </a:rPr>
              <a:t> Fixed set of boxes at different scales and aspect ratios</a:t>
            </a:r>
            <a:r>
              <a:rPr kumimoji="0" lang="en-US" altLang="zh-CN" sz="1600" b="0" i="0" u="none" strike="noStrike" cap="none" normalizeH="0" baseline="0" dirty="0">
                <a:ln>
                  <a:noFill/>
                </a:ln>
                <a:solidFill>
                  <a:schemeClr val="bg2"/>
                </a:solidFill>
                <a:effectLst/>
                <a:latin typeface="Arial" panose="020B0604020202020204" pitchFamily="34" charset="0"/>
              </a:rPr>
              <a:t> </a:t>
            </a:r>
            <a:r>
              <a:rPr kumimoji="0" lang="zh-CN" altLang="zh-CN" sz="1600" b="0" i="0" u="none" strike="noStrike" cap="none" normalizeH="0" baseline="0" dirty="0">
                <a:ln>
                  <a:noFill/>
                </a:ln>
                <a:solidFill>
                  <a:schemeClr val="bg2"/>
                </a:solidFill>
                <a:effectLst/>
                <a:latin typeface="Arial" panose="020B0604020202020204" pitchFamily="34" charset="0"/>
              </a:rPr>
              <a:t>Predicts both objectness scores and refined bounding box coordinates</a:t>
            </a:r>
            <a:endParaRPr kumimoji="0" lang="en-US" altLang="zh-CN" sz="16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2000" b="0" i="0" u="none" strike="noStrike" cap="none" normalizeH="0" baseline="0" dirty="0">
              <a:ln>
                <a:noFill/>
              </a:ln>
              <a:solidFill>
                <a:schemeClr val="bg2"/>
              </a:solidFill>
              <a:effectLst/>
              <a:latin typeface="Arial" panose="020B0604020202020204" pitchFamily="34" charset="0"/>
            </a:endParaRPr>
          </a:p>
        </p:txBody>
      </p:sp>
      <p:pic>
        <p:nvPicPr>
          <p:cNvPr id="7" name="图片 6">
            <a:extLst>
              <a:ext uri="{FF2B5EF4-FFF2-40B4-BE49-F238E27FC236}">
                <a16:creationId xmlns:a16="http://schemas.microsoft.com/office/drawing/2014/main" id="{66B0B5E9-6A6C-00AB-0D17-CBF8F3607C62}"/>
              </a:ext>
            </a:extLst>
          </p:cNvPr>
          <p:cNvPicPr>
            <a:picLocks noChangeAspect="1"/>
          </p:cNvPicPr>
          <p:nvPr/>
        </p:nvPicPr>
        <p:blipFill>
          <a:blip r:embed="rId3"/>
          <a:srcRect l="943"/>
          <a:stretch/>
        </p:blipFill>
        <p:spPr>
          <a:xfrm>
            <a:off x="1089803" y="2003324"/>
            <a:ext cx="6964393" cy="308537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US" altLang="zh-CN" sz="2800" dirty="0"/>
              <a:t>Deep dive into its architecture</a:t>
            </a:r>
          </a:p>
        </p:txBody>
      </p:sp>
      <p:sp>
        <p:nvSpPr>
          <p:cNvPr id="92" name="Google Shape;92;p17"/>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rPr>
              <a:t>How the Region Proposal Network (RPN) is integrated into the CNN</a:t>
            </a:r>
            <a:r>
              <a:rPr kumimoji="0" lang="en-US" altLang="zh-CN" sz="2000" b="0" i="0" u="none" strike="noStrike" cap="none" normalizeH="0" baseline="0" dirty="0">
                <a:ln>
                  <a:noFill/>
                </a:ln>
                <a:solidFill>
                  <a:schemeClr val="accent5">
                    <a:lumMod val="60000"/>
                    <a:lumOff val="40000"/>
                  </a:schemeClr>
                </a:solidFill>
                <a:effectLst/>
                <a:latin typeface="Arial" panose="020B0604020202020204" pitchFamily="34" charset="0"/>
              </a:rPr>
              <a:t>?</a:t>
            </a:r>
            <a:endParaRPr sz="1900" dirty="0">
              <a:solidFill>
                <a:schemeClr val="accent5">
                  <a:lumMod val="60000"/>
                  <a:lumOff val="40000"/>
                </a:schemeClr>
              </a:solidFill>
            </a:endParaRPr>
          </a:p>
          <a:p>
            <a:pPr marL="0" lvl="0" indent="0" algn="l" rtl="0">
              <a:spcBef>
                <a:spcPts val="0"/>
              </a:spcBef>
              <a:spcAft>
                <a:spcPts val="0"/>
              </a:spcAft>
              <a:buNone/>
            </a:pPr>
            <a:endParaRPr sz="1900" dirty="0">
              <a:solidFill>
                <a:schemeClr val="accent5">
                  <a:lumMod val="60000"/>
                  <a:lumOff val="40000"/>
                </a:schemeClr>
              </a:solidFill>
            </a:endParaRPr>
          </a:p>
        </p:txBody>
      </p:sp>
      <p:sp>
        <p:nvSpPr>
          <p:cNvPr id="93" name="Google Shape;93;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4" name="图片 3">
            <a:extLst>
              <a:ext uri="{FF2B5EF4-FFF2-40B4-BE49-F238E27FC236}">
                <a16:creationId xmlns:a16="http://schemas.microsoft.com/office/drawing/2014/main" id="{FF1432C0-0E6D-80AF-D8A4-F7D429773AA3}"/>
              </a:ext>
            </a:extLst>
          </p:cNvPr>
          <p:cNvPicPr>
            <a:picLocks noChangeAspect="1"/>
          </p:cNvPicPr>
          <p:nvPr/>
        </p:nvPicPr>
        <p:blipFill>
          <a:blip r:embed="rId3"/>
          <a:srcRect t="770" b="-1"/>
          <a:stretch/>
        </p:blipFill>
        <p:spPr>
          <a:xfrm>
            <a:off x="311700" y="1481462"/>
            <a:ext cx="2061354" cy="3207145"/>
          </a:xfrm>
          <a:prstGeom prst="rect">
            <a:avLst/>
          </a:prstGeom>
        </p:spPr>
      </p:pic>
      <p:pic>
        <p:nvPicPr>
          <p:cNvPr id="1026" name="Picture 2" descr="Object Detection and Classification using R-CNNs | Telesens">
            <a:extLst>
              <a:ext uri="{FF2B5EF4-FFF2-40B4-BE49-F238E27FC236}">
                <a16:creationId xmlns:a16="http://schemas.microsoft.com/office/drawing/2014/main" id="{EAD3FFA3-AA0D-F792-92F2-34DEE861A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705" y="1301038"/>
            <a:ext cx="5622895" cy="356799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a:extLst>
              <a:ext uri="{FF2B5EF4-FFF2-40B4-BE49-F238E27FC236}">
                <a16:creationId xmlns:a16="http://schemas.microsoft.com/office/drawing/2014/main" id="{6AD5FB4E-D69C-85BB-4B0B-6A1B35D24DB4}"/>
              </a:ext>
            </a:extLst>
          </p:cNvPr>
          <p:cNvCxnSpPr/>
          <p:nvPr/>
        </p:nvCxnSpPr>
        <p:spPr>
          <a:xfrm flipV="1">
            <a:off x="793630" y="2571749"/>
            <a:ext cx="2268000" cy="72000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5" name="文本框 4">
            <a:extLst>
              <a:ext uri="{FF2B5EF4-FFF2-40B4-BE49-F238E27FC236}">
                <a16:creationId xmlns:a16="http://schemas.microsoft.com/office/drawing/2014/main" id="{2EBC9654-FC12-6E94-EDE4-815221E88F8C}"/>
              </a:ext>
            </a:extLst>
          </p:cNvPr>
          <p:cNvSpPr txBox="1"/>
          <p:nvPr/>
        </p:nvSpPr>
        <p:spPr>
          <a:xfrm>
            <a:off x="3999251" y="4793710"/>
            <a:ext cx="4572000" cy="230832"/>
          </a:xfrm>
          <a:prstGeom prst="rect">
            <a:avLst/>
          </a:prstGeom>
          <a:noFill/>
        </p:spPr>
        <p:txBody>
          <a:bodyPr wrap="square">
            <a:spAutoFit/>
          </a:bodyPr>
          <a:lstStyle/>
          <a:p>
            <a:r>
              <a:rPr lang="zh-CN" altLang="en-US" sz="900" dirty="0"/>
              <a:t>https://www.telesens.co/2018/03/11/object-detection-and-classification-using-r-cnns/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 Training Strategy &amp; Multi-Task Loss</a:t>
            </a:r>
            <a:endParaRPr dirty="0"/>
          </a:p>
        </p:txBody>
      </p:sp>
      <p:sp>
        <p:nvSpPr>
          <p:cNvPr id="111" name="Google Shape;111;p20"/>
          <p:cNvSpPr txBox="1">
            <a:spLocks noGrp="1"/>
          </p:cNvSpPr>
          <p:nvPr>
            <p:ph type="body" idx="1"/>
          </p:nvPr>
        </p:nvSpPr>
        <p:spPr>
          <a:xfrm>
            <a:off x="311700" y="720376"/>
            <a:ext cx="4013009" cy="4079575"/>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chemeClr val="accent5">
                    <a:lumMod val="60000"/>
                    <a:lumOff val="40000"/>
                  </a:schemeClr>
                </a:solidFill>
                <a:effectLst/>
                <a:latin typeface="Arial" panose="020B0604020202020204" pitchFamily="34" charset="0"/>
              </a:rPr>
              <a:t>Joint Training Approach:</a:t>
            </a:r>
            <a:endPar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zh-CN" altLang="zh-CN" sz="2000" b="0" i="0" u="none" strike="noStrike" cap="none" normalizeH="0" baseline="0" dirty="0">
                <a:ln>
                  <a:noFill/>
                </a:ln>
                <a:solidFill>
                  <a:schemeClr val="bg2"/>
                </a:solidFill>
                <a:effectLst/>
                <a:latin typeface="Arial" panose="020B0604020202020204" pitchFamily="34" charset="0"/>
              </a:rPr>
              <a:t>End-to-end training that optimizes both the RPN and detection network together</a:t>
            </a:r>
            <a:endParaRPr kumimoji="0" lang="en-US" altLang="zh-CN" sz="20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20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chemeClr val="accent5">
                    <a:lumMod val="60000"/>
                    <a:lumOff val="40000"/>
                  </a:schemeClr>
                </a:solidFill>
                <a:effectLst/>
                <a:latin typeface="Arial" panose="020B0604020202020204" pitchFamily="34" charset="0"/>
              </a:rPr>
              <a:t>Multi-Task Loss:</a:t>
            </a:r>
            <a:endPar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zh-CN" altLang="zh-CN" sz="2000" b="0" i="0" u="none" strike="noStrike" cap="none" normalizeH="0" baseline="0" dirty="0">
                <a:ln>
                  <a:noFill/>
                </a:ln>
                <a:solidFill>
                  <a:schemeClr val="bg2"/>
                </a:solidFill>
                <a:effectLst/>
                <a:latin typeface="Arial" panose="020B0604020202020204" pitchFamily="34" charset="0"/>
              </a:rPr>
              <a:t>Combines classification (object vs. background) and bounding box regression loss</a:t>
            </a:r>
            <a:endParaRPr kumimoji="0" lang="en-US" altLang="zh-CN" sz="20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20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chemeClr val="accent5">
                    <a:lumMod val="60000"/>
                    <a:lumOff val="40000"/>
                  </a:schemeClr>
                </a:solidFill>
                <a:effectLst/>
                <a:latin typeface="Arial" panose="020B0604020202020204" pitchFamily="34" charset="0"/>
              </a:rPr>
              <a:t>Benefits:</a:t>
            </a:r>
            <a:endPar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zh-CN" altLang="zh-CN" sz="2000" b="0" i="0" u="none" strike="noStrike" cap="none" normalizeH="0" baseline="0" dirty="0">
                <a:ln>
                  <a:noFill/>
                </a:ln>
                <a:solidFill>
                  <a:schemeClr val="bg2"/>
                </a:solidFill>
                <a:effectLst/>
                <a:latin typeface="Arial" panose="020B0604020202020204" pitchFamily="34" charset="0"/>
              </a:rPr>
              <a:t>Faster convergence and improved detection accuracy</a:t>
            </a:r>
          </a:p>
        </p:txBody>
      </p:sp>
      <p:pic>
        <p:nvPicPr>
          <p:cNvPr id="4" name="图片 3">
            <a:extLst>
              <a:ext uri="{FF2B5EF4-FFF2-40B4-BE49-F238E27FC236}">
                <a16:creationId xmlns:a16="http://schemas.microsoft.com/office/drawing/2014/main" id="{1CFC1A3C-62BD-4F6C-5BD9-71AB07B194F8}"/>
              </a:ext>
            </a:extLst>
          </p:cNvPr>
          <p:cNvPicPr>
            <a:picLocks noChangeAspect="1"/>
          </p:cNvPicPr>
          <p:nvPr/>
        </p:nvPicPr>
        <p:blipFill>
          <a:blip r:embed="rId3"/>
          <a:stretch>
            <a:fillRect/>
          </a:stretch>
        </p:blipFill>
        <p:spPr>
          <a:xfrm>
            <a:off x="4536814" y="783637"/>
            <a:ext cx="4295486" cy="4079575"/>
          </a:xfrm>
          <a:prstGeom prst="rect">
            <a:avLst/>
          </a:prstGeom>
        </p:spPr>
      </p:pic>
      <p:sp>
        <p:nvSpPr>
          <p:cNvPr id="3" name="文本框 2">
            <a:extLst>
              <a:ext uri="{FF2B5EF4-FFF2-40B4-BE49-F238E27FC236}">
                <a16:creationId xmlns:a16="http://schemas.microsoft.com/office/drawing/2014/main" id="{6CC24F04-85A6-A3B1-FA39-A9FCF30F7C84}"/>
              </a:ext>
            </a:extLst>
          </p:cNvPr>
          <p:cNvSpPr txBox="1"/>
          <p:nvPr/>
        </p:nvSpPr>
        <p:spPr>
          <a:xfrm>
            <a:off x="4324709" y="4692229"/>
            <a:ext cx="4572000" cy="215444"/>
          </a:xfrm>
          <a:prstGeom prst="rect">
            <a:avLst/>
          </a:prstGeom>
          <a:noFill/>
        </p:spPr>
        <p:txBody>
          <a:bodyPr wrap="square">
            <a:spAutoFit/>
          </a:bodyPr>
          <a:lstStyle/>
          <a:p>
            <a:r>
              <a:rPr lang="zh-CN" altLang="en-US" sz="800" dirty="0"/>
              <a:t>https://medium.com/@RobuRishabh/understanding-and-implementing-faster-r-cnn-248f7b25ff96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2851C-1D01-50D3-A155-E1B13287476E}"/>
              </a:ext>
            </a:extLst>
          </p:cNvPr>
          <p:cNvSpPr>
            <a:spLocks noGrp="1"/>
          </p:cNvSpPr>
          <p:nvPr>
            <p:ph type="title"/>
          </p:nvPr>
        </p:nvSpPr>
        <p:spPr/>
        <p:txBody>
          <a:bodyPr/>
          <a:lstStyle/>
          <a:p>
            <a:r>
              <a:rPr kumimoji="1" lang="en-US" altLang="zh-CN" dirty="0"/>
              <a:t>Training Details</a:t>
            </a:r>
            <a:endParaRPr kumimoji="1" lang="zh-CN" altLang="en-US" dirty="0"/>
          </a:p>
        </p:txBody>
      </p:sp>
      <p:sp>
        <p:nvSpPr>
          <p:cNvPr id="3" name="文本占位符 2">
            <a:extLst>
              <a:ext uri="{FF2B5EF4-FFF2-40B4-BE49-F238E27FC236}">
                <a16:creationId xmlns:a16="http://schemas.microsoft.com/office/drawing/2014/main" id="{E6497949-EC64-CD83-E1A7-0EDED50BF399}"/>
              </a:ext>
            </a:extLst>
          </p:cNvPr>
          <p:cNvSpPr>
            <a:spLocks noGrp="1"/>
          </p:cNvSpPr>
          <p:nvPr>
            <p:ph type="body" idx="1"/>
          </p:nvPr>
        </p:nvSpPr>
        <p:spPr>
          <a:xfrm>
            <a:off x="156425" y="577725"/>
            <a:ext cx="8520600" cy="4120500"/>
          </a:xfrm>
        </p:spPr>
        <p:txBody>
          <a:bodyPr/>
          <a:lstStyle/>
          <a:p>
            <a:pPr marL="146050" indent="0">
              <a:buNone/>
            </a:pPr>
            <a:r>
              <a:rPr lang="en-US" altLang="zh-CN" sz="1600" b="1" dirty="0"/>
              <a:t>• Main Objective – Two tasks for each region: </a:t>
            </a:r>
          </a:p>
          <a:p>
            <a:pPr marL="146050" indent="0">
              <a:buNone/>
            </a:pPr>
            <a:r>
              <a:rPr lang="en-US" altLang="zh-CN" sz="1600" dirty="0">
                <a:solidFill>
                  <a:schemeClr val="bg2"/>
                </a:solidFill>
              </a:rPr>
              <a:t>Classification (object &amp; background) &amp; Regression (refining coordinates).</a:t>
            </a:r>
          </a:p>
          <a:p>
            <a:pPr marL="146050" indent="0">
              <a:buNone/>
            </a:pPr>
            <a:r>
              <a:rPr lang="en-US" altLang="zh-CN" sz="1600" b="1" dirty="0"/>
              <a:t>• Loss Functions</a:t>
            </a:r>
            <a:br>
              <a:rPr lang="en-US" altLang="zh-CN" sz="1600" dirty="0"/>
            </a:br>
            <a:r>
              <a:rPr lang="en-US" altLang="zh-CN" sz="1600" dirty="0"/>
              <a:t>– RPN Loss:</a:t>
            </a:r>
            <a:br>
              <a:rPr lang="en-US" altLang="zh-CN" sz="1600" dirty="0"/>
            </a:br>
            <a:r>
              <a:rPr lang="en-US" altLang="zh-CN" sz="1600" dirty="0"/>
              <a:t>	</a:t>
            </a:r>
            <a:r>
              <a:rPr lang="en-US" altLang="zh-CN" sz="1600" dirty="0">
                <a:solidFill>
                  <a:schemeClr val="bg2"/>
                </a:solidFill>
              </a:rPr>
              <a:t>Classification (foreground vs. background) + Regression (Smooth L1)</a:t>
            </a:r>
            <a:br>
              <a:rPr lang="en-US" altLang="zh-CN" sz="1600" dirty="0">
                <a:solidFill>
                  <a:schemeClr val="bg2"/>
                </a:solidFill>
              </a:rPr>
            </a:br>
            <a:r>
              <a:rPr lang="en-US" altLang="zh-CN" sz="1600" dirty="0"/>
              <a:t>– ROI Loss:</a:t>
            </a:r>
            <a:br>
              <a:rPr lang="en-US" altLang="zh-CN" sz="1600" dirty="0"/>
            </a:br>
            <a:r>
              <a:rPr lang="en-US" altLang="zh-CN" sz="1600" dirty="0"/>
              <a:t>	</a:t>
            </a:r>
            <a:r>
              <a:rPr lang="en-US" altLang="zh-CN" sz="1600" dirty="0">
                <a:solidFill>
                  <a:schemeClr val="bg2"/>
                </a:solidFill>
              </a:rPr>
              <a:t>Classification (target class + background) + Regression (Smooth L1)</a:t>
            </a:r>
            <a:br>
              <a:rPr lang="en-US" altLang="zh-CN" sz="1600" dirty="0">
                <a:solidFill>
                  <a:schemeClr val="bg2"/>
                </a:solidFill>
              </a:rPr>
            </a:br>
            <a:r>
              <a:rPr lang="en-US" altLang="zh-CN" sz="1600" dirty="0"/>
              <a:t>– Overall: </a:t>
            </a:r>
            <a:r>
              <a:rPr lang="en-US" altLang="zh-CN" sz="1600" dirty="0">
                <a:solidFill>
                  <a:schemeClr val="bg2"/>
                </a:solidFill>
              </a:rPr>
              <a:t>weighted sum of RPN + ROI losses</a:t>
            </a:r>
          </a:p>
          <a:p>
            <a:pPr marL="146050" indent="0">
              <a:buNone/>
            </a:pPr>
            <a:r>
              <a:rPr lang="en-US" altLang="zh-CN" sz="1600" b="1" dirty="0"/>
              <a:t>• Optimizer &amp; Hyperparameters</a:t>
            </a:r>
            <a:br>
              <a:rPr lang="en-US" altLang="zh-CN" sz="1600" dirty="0"/>
            </a:br>
            <a:r>
              <a:rPr lang="en-US" altLang="zh-CN" sz="1600" dirty="0">
                <a:solidFill>
                  <a:schemeClr val="bg2"/>
                </a:solidFill>
              </a:rPr>
              <a:t>    Typically Stochastic Gradient Descent (momentum=0.9, weight decay=0.0005)</a:t>
            </a:r>
            <a:br>
              <a:rPr lang="en-US" altLang="zh-CN" sz="1600" dirty="0">
                <a:solidFill>
                  <a:schemeClr val="bg2"/>
                </a:solidFill>
              </a:rPr>
            </a:br>
            <a:r>
              <a:rPr lang="en-US" altLang="zh-CN" sz="1600" b="1" dirty="0"/>
              <a:t>• 4-Step Training Framework</a:t>
            </a:r>
          </a:p>
          <a:p>
            <a:pPr>
              <a:buFont typeface="+mj-lt"/>
              <a:buAutoNum type="arabicPeriod"/>
            </a:pPr>
            <a:r>
              <a:rPr lang="en-US" altLang="zh-CN" sz="1600" dirty="0">
                <a:solidFill>
                  <a:schemeClr val="bg2"/>
                </a:solidFill>
              </a:rPr>
              <a:t>Train RPN (using backbone pretrained on ImageNet)</a:t>
            </a:r>
          </a:p>
          <a:p>
            <a:pPr>
              <a:buFont typeface="+mj-lt"/>
              <a:buAutoNum type="arabicPeriod"/>
            </a:pPr>
            <a:r>
              <a:rPr lang="en-US" altLang="zh-CN" sz="1600" dirty="0">
                <a:solidFill>
                  <a:schemeClr val="bg2"/>
                </a:solidFill>
              </a:rPr>
              <a:t>Fix RPN, train ROI detection head</a:t>
            </a:r>
          </a:p>
          <a:p>
            <a:pPr>
              <a:buFont typeface="+mj-lt"/>
              <a:buAutoNum type="arabicPeriod"/>
            </a:pPr>
            <a:r>
              <a:rPr lang="en-US" altLang="zh-CN" sz="1600" dirty="0">
                <a:solidFill>
                  <a:schemeClr val="bg2"/>
                </a:solidFill>
              </a:rPr>
              <a:t>Fix ROI head, fine-tune RPN again</a:t>
            </a:r>
          </a:p>
          <a:p>
            <a:pPr>
              <a:buFont typeface="+mj-lt"/>
              <a:buAutoNum type="arabicPeriod"/>
            </a:pPr>
            <a:r>
              <a:rPr lang="en-US" altLang="zh-CN" sz="1600" dirty="0">
                <a:solidFill>
                  <a:schemeClr val="bg2"/>
                </a:solidFill>
              </a:rPr>
              <a:t>Jointly fine-tune both (end-to-end)</a:t>
            </a:r>
          </a:p>
          <a:p>
            <a:endParaRPr kumimoji="1" lang="zh-CN" altLang="en-US" sz="1600" dirty="0"/>
          </a:p>
        </p:txBody>
      </p:sp>
    </p:spTree>
    <p:extLst>
      <p:ext uri="{BB962C8B-B14F-4D97-AF65-F5344CB8AC3E}">
        <p14:creationId xmlns:p14="http://schemas.microsoft.com/office/powerpoint/2010/main" val="739063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9270D-61FA-CF8A-4B28-9BE604C4E117}"/>
              </a:ext>
            </a:extLst>
          </p:cNvPr>
          <p:cNvSpPr>
            <a:spLocks noGrp="1"/>
          </p:cNvSpPr>
          <p:nvPr>
            <p:ph type="title"/>
          </p:nvPr>
        </p:nvSpPr>
        <p:spPr/>
        <p:txBody>
          <a:bodyPr/>
          <a:lstStyle/>
          <a:p>
            <a:r>
              <a:rPr kumimoji="1" lang="en-US" altLang="zh-CN" dirty="0"/>
              <a:t>Experimental Results from Original Paper</a:t>
            </a:r>
            <a:endParaRPr kumimoji="1" lang="zh-CN" altLang="en-US" dirty="0"/>
          </a:p>
        </p:txBody>
      </p:sp>
      <p:sp>
        <p:nvSpPr>
          <p:cNvPr id="5" name="文本框 4">
            <a:extLst>
              <a:ext uri="{FF2B5EF4-FFF2-40B4-BE49-F238E27FC236}">
                <a16:creationId xmlns:a16="http://schemas.microsoft.com/office/drawing/2014/main" id="{29A96698-2A37-EE14-9D14-E728AD1A162A}"/>
              </a:ext>
            </a:extLst>
          </p:cNvPr>
          <p:cNvSpPr txBox="1"/>
          <p:nvPr/>
        </p:nvSpPr>
        <p:spPr>
          <a:xfrm>
            <a:off x="311700" y="698740"/>
            <a:ext cx="6546300" cy="4205062"/>
          </a:xfrm>
          <a:prstGeom prst="rect">
            <a:avLst/>
          </a:prstGeom>
          <a:noFill/>
        </p:spPr>
        <p:txBody>
          <a:bodyPr wrap="square">
            <a:spAutoFit/>
          </a:bodyPr>
          <a:lstStyle/>
          <a:p>
            <a:pPr>
              <a:lnSpc>
                <a:spcPct val="120000"/>
              </a:lnSpc>
            </a:pPr>
            <a:r>
              <a:rPr lang="en-US" altLang="zh-CN" b="1" dirty="0">
                <a:solidFill>
                  <a:srgbClr val="0070C0"/>
                </a:solidFill>
              </a:rPr>
              <a:t>• Datasets &amp; Metrics</a:t>
            </a:r>
            <a:br>
              <a:rPr lang="en-US" altLang="zh-CN" b="1" dirty="0">
                <a:solidFill>
                  <a:srgbClr val="0070C0"/>
                </a:solidFill>
              </a:rPr>
            </a:br>
            <a:r>
              <a:rPr lang="en-US" altLang="zh-CN" dirty="0"/>
              <a:t>– Evaluated on </a:t>
            </a:r>
            <a:r>
              <a:rPr lang="en-US" altLang="zh-CN" b="1" dirty="0"/>
              <a:t>PASCAL VOC (</a:t>
            </a:r>
            <a:r>
              <a:rPr lang="en-US" altLang="zh-CN" b="1" dirty="0" err="1"/>
              <a:t>mAP</a:t>
            </a:r>
            <a:r>
              <a:rPr lang="en-US" altLang="zh-CN" b="1" dirty="0"/>
              <a:t>) </a:t>
            </a:r>
            <a:r>
              <a:rPr lang="en-US" altLang="zh-CN" dirty="0"/>
              <a:t>and </a:t>
            </a:r>
            <a:r>
              <a:rPr lang="en-US" altLang="zh-CN" b="1" dirty="0"/>
              <a:t>MS COCO (</a:t>
            </a:r>
            <a:r>
              <a:rPr lang="en-US" altLang="zh-CN" b="1" dirty="0" err="1"/>
              <a:t>AP@IoU</a:t>
            </a:r>
            <a:r>
              <a:rPr lang="en-US" altLang="zh-CN" b="1" dirty="0"/>
              <a:t> thresholds)</a:t>
            </a:r>
            <a:br>
              <a:rPr lang="en-US" altLang="zh-CN" b="1" dirty="0"/>
            </a:br>
            <a:r>
              <a:rPr lang="en-US" altLang="zh-CN" dirty="0"/>
              <a:t>– Compared </a:t>
            </a:r>
            <a:r>
              <a:rPr lang="en-US" altLang="zh-CN" b="1" dirty="0"/>
              <a:t>ZF (5-layer) </a:t>
            </a:r>
            <a:r>
              <a:rPr lang="en-US" altLang="zh-CN" dirty="0"/>
              <a:t>vs. </a:t>
            </a:r>
            <a:r>
              <a:rPr lang="en-US" altLang="zh-CN" b="1" dirty="0"/>
              <a:t>VGG16 (16-layer)</a:t>
            </a:r>
            <a:r>
              <a:rPr lang="en-US" altLang="zh-CN" dirty="0"/>
              <a:t> backbones</a:t>
            </a:r>
          </a:p>
          <a:p>
            <a:pPr>
              <a:lnSpc>
                <a:spcPct val="120000"/>
              </a:lnSpc>
            </a:pPr>
            <a:r>
              <a:rPr lang="en-US" altLang="zh-CN" b="1" dirty="0">
                <a:solidFill>
                  <a:srgbClr val="0070C0"/>
                </a:solidFill>
              </a:rPr>
              <a:t>• Main Results</a:t>
            </a:r>
            <a:br>
              <a:rPr lang="en-US" altLang="zh-CN" dirty="0"/>
            </a:br>
            <a:r>
              <a:rPr lang="en-US" altLang="zh-CN" dirty="0"/>
              <a:t>– </a:t>
            </a:r>
            <a:r>
              <a:rPr lang="en-US" altLang="zh-CN" b="1" dirty="0"/>
              <a:t>Faster</a:t>
            </a:r>
            <a:r>
              <a:rPr lang="en-US" altLang="zh-CN" dirty="0"/>
              <a:t> than previous two-stage methods (e.g., using Selective Search)</a:t>
            </a:r>
            <a:br>
              <a:rPr lang="en-US" altLang="zh-CN" dirty="0"/>
            </a:br>
            <a:r>
              <a:rPr lang="en-US" altLang="zh-CN" dirty="0"/>
              <a:t>– Achieves </a:t>
            </a:r>
            <a:r>
              <a:rPr lang="en-US" altLang="zh-CN" b="1" dirty="0"/>
              <a:t>state-of-the-art </a:t>
            </a:r>
            <a:r>
              <a:rPr lang="en-US" altLang="zh-CN" b="1" dirty="0" err="1"/>
              <a:t>mAP</a:t>
            </a:r>
            <a:r>
              <a:rPr lang="en-US" altLang="zh-CN" b="1" dirty="0"/>
              <a:t> </a:t>
            </a:r>
            <a:r>
              <a:rPr lang="en-US" altLang="zh-CN" dirty="0"/>
              <a:t>on VOC 2007/2012</a:t>
            </a:r>
            <a:br>
              <a:rPr lang="en-US" altLang="zh-CN" dirty="0"/>
            </a:br>
            <a:r>
              <a:rPr lang="en-US" altLang="zh-CN" dirty="0"/>
              <a:t>– Near </a:t>
            </a:r>
            <a:r>
              <a:rPr lang="en-US" altLang="zh-CN" b="1" dirty="0"/>
              <a:t>real-time proposals </a:t>
            </a:r>
            <a:r>
              <a:rPr lang="en-US" altLang="zh-CN" dirty="0"/>
              <a:t>with high recall</a:t>
            </a:r>
          </a:p>
          <a:p>
            <a:pPr>
              <a:lnSpc>
                <a:spcPct val="120000"/>
              </a:lnSpc>
            </a:pPr>
            <a:r>
              <a:rPr lang="en-US" altLang="zh-CN" b="1" dirty="0">
                <a:solidFill>
                  <a:srgbClr val="0070C0"/>
                </a:solidFill>
              </a:rPr>
              <a:t>• Ablations &amp; Comparisons</a:t>
            </a:r>
            <a:br>
              <a:rPr lang="en-US" altLang="zh-CN" dirty="0"/>
            </a:br>
            <a:r>
              <a:rPr lang="en-US" altLang="zh-CN" dirty="0"/>
              <a:t>– Demonstrated benefit of </a:t>
            </a:r>
            <a:r>
              <a:rPr lang="en-US" altLang="zh-CN" b="1" dirty="0"/>
              <a:t>sharing convolutional featu</a:t>
            </a:r>
            <a:r>
              <a:rPr lang="en-US" altLang="zh-CN" dirty="0"/>
              <a:t>res between RPN and detection head</a:t>
            </a:r>
            <a:br>
              <a:rPr lang="en-US" altLang="zh-CN" dirty="0"/>
            </a:br>
            <a:r>
              <a:rPr lang="en-US" altLang="zh-CN" dirty="0"/>
              <a:t>– Explored different anchor </a:t>
            </a:r>
            <a:r>
              <a:rPr lang="en-US" altLang="zh-CN" b="1" dirty="0"/>
              <a:t>scales/aspect ratios</a:t>
            </a:r>
            <a:br>
              <a:rPr lang="en-US" altLang="zh-CN" dirty="0"/>
            </a:br>
            <a:r>
              <a:rPr lang="en-US" altLang="zh-CN" dirty="0"/>
              <a:t>– Compared </a:t>
            </a:r>
            <a:r>
              <a:rPr lang="en-US" altLang="zh-CN" b="1" dirty="0"/>
              <a:t>4-step alternate training vs. single-stage training</a:t>
            </a:r>
          </a:p>
          <a:p>
            <a:pPr>
              <a:lnSpc>
                <a:spcPct val="120000"/>
              </a:lnSpc>
            </a:pPr>
            <a:r>
              <a:rPr lang="en-US" altLang="zh-CN" b="1" dirty="0">
                <a:solidFill>
                  <a:srgbClr val="0070C0"/>
                </a:solidFill>
              </a:rPr>
              <a:t>• Highlights</a:t>
            </a:r>
            <a:br>
              <a:rPr lang="en-US" altLang="zh-CN" dirty="0"/>
            </a:br>
            <a:r>
              <a:rPr lang="en-US" altLang="zh-CN" dirty="0"/>
              <a:t>– Eliminates external proposal generation</a:t>
            </a:r>
            <a:br>
              <a:rPr lang="en-US" altLang="zh-CN" dirty="0"/>
            </a:br>
            <a:r>
              <a:rPr lang="en-US" altLang="zh-CN" dirty="0"/>
              <a:t>– Sets foundation for many subsequent detection frameworks</a:t>
            </a:r>
            <a:br>
              <a:rPr lang="en-US" altLang="zh-CN" dirty="0"/>
            </a:br>
            <a:r>
              <a:rPr lang="en-US" altLang="zh-CN" dirty="0"/>
              <a:t>– Balances efficiency (speed) and accuracy effectively</a:t>
            </a:r>
          </a:p>
        </p:txBody>
      </p:sp>
    </p:spTree>
    <p:extLst>
      <p:ext uri="{BB962C8B-B14F-4D97-AF65-F5344CB8AC3E}">
        <p14:creationId xmlns:p14="http://schemas.microsoft.com/office/powerpoint/2010/main" val="1703028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Performance &amp; Real-World Impact</a:t>
            </a:r>
            <a:endParaRPr dirty="0"/>
          </a:p>
        </p:txBody>
      </p:sp>
      <p:sp>
        <p:nvSpPr>
          <p:cNvPr id="117" name="Google Shape;117;p21"/>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chemeClr val="accent5">
                    <a:lumMod val="60000"/>
                    <a:lumOff val="40000"/>
                  </a:schemeClr>
                </a:solidFill>
                <a:effectLst/>
                <a:latin typeface="Arial" panose="020B0604020202020204" pitchFamily="34" charset="0"/>
              </a:rPr>
              <a:t>Speed and Accuracy Improvements:</a:t>
            </a:r>
            <a:endPar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endParaRPr>
          </a:p>
        </p:txBody>
      </p:sp>
      <p:pic>
        <p:nvPicPr>
          <p:cNvPr id="6" name="图片 5">
            <a:extLst>
              <a:ext uri="{FF2B5EF4-FFF2-40B4-BE49-F238E27FC236}">
                <a16:creationId xmlns:a16="http://schemas.microsoft.com/office/drawing/2014/main" id="{F8DED49F-A696-F222-0BCA-F1D2869465BB}"/>
              </a:ext>
            </a:extLst>
          </p:cNvPr>
          <p:cNvPicPr>
            <a:picLocks noChangeAspect="1"/>
          </p:cNvPicPr>
          <p:nvPr/>
        </p:nvPicPr>
        <p:blipFill>
          <a:blip r:embed="rId3"/>
          <a:stretch>
            <a:fillRect/>
          </a:stretch>
        </p:blipFill>
        <p:spPr>
          <a:xfrm>
            <a:off x="471575" y="2907830"/>
            <a:ext cx="2369390" cy="2107184"/>
          </a:xfrm>
          <a:prstGeom prst="rect">
            <a:avLst/>
          </a:prstGeom>
        </p:spPr>
      </p:pic>
      <p:pic>
        <p:nvPicPr>
          <p:cNvPr id="8" name="图片 7">
            <a:extLst>
              <a:ext uri="{FF2B5EF4-FFF2-40B4-BE49-F238E27FC236}">
                <a16:creationId xmlns:a16="http://schemas.microsoft.com/office/drawing/2014/main" id="{90B5D729-5BD5-66B5-EA27-30C4CB1890EC}"/>
              </a:ext>
            </a:extLst>
          </p:cNvPr>
          <p:cNvPicPr>
            <a:picLocks noChangeAspect="1"/>
          </p:cNvPicPr>
          <p:nvPr/>
        </p:nvPicPr>
        <p:blipFill>
          <a:blip r:embed="rId4"/>
          <a:stretch>
            <a:fillRect/>
          </a:stretch>
        </p:blipFill>
        <p:spPr>
          <a:xfrm>
            <a:off x="2943059" y="2907830"/>
            <a:ext cx="2374495" cy="2107184"/>
          </a:xfrm>
          <a:prstGeom prst="rect">
            <a:avLst/>
          </a:prstGeom>
        </p:spPr>
      </p:pic>
      <p:graphicFrame>
        <p:nvGraphicFramePr>
          <p:cNvPr id="2" name="表格 1">
            <a:extLst>
              <a:ext uri="{FF2B5EF4-FFF2-40B4-BE49-F238E27FC236}">
                <a16:creationId xmlns:a16="http://schemas.microsoft.com/office/drawing/2014/main" id="{3D2631B0-1C3A-37C7-388D-CF5B3613FC81}"/>
              </a:ext>
            </a:extLst>
          </p:cNvPr>
          <p:cNvGraphicFramePr>
            <a:graphicFrameLocks noGrp="1"/>
          </p:cNvGraphicFramePr>
          <p:nvPr/>
        </p:nvGraphicFramePr>
        <p:xfrm>
          <a:off x="471575" y="1316127"/>
          <a:ext cx="8166340" cy="1483360"/>
        </p:xfrm>
        <a:graphic>
          <a:graphicData uri="http://schemas.openxmlformats.org/drawingml/2006/table">
            <a:tbl>
              <a:tblPr firstRow="1" bandRow="1">
                <a:tableStyleId>{5C22544A-7EE6-4342-B048-85BDC9FD1C3A}</a:tableStyleId>
              </a:tblPr>
              <a:tblGrid>
                <a:gridCol w="2041585">
                  <a:extLst>
                    <a:ext uri="{9D8B030D-6E8A-4147-A177-3AD203B41FA5}">
                      <a16:colId xmlns:a16="http://schemas.microsoft.com/office/drawing/2014/main" val="3180512133"/>
                    </a:ext>
                  </a:extLst>
                </a:gridCol>
                <a:gridCol w="2041585">
                  <a:extLst>
                    <a:ext uri="{9D8B030D-6E8A-4147-A177-3AD203B41FA5}">
                      <a16:colId xmlns:a16="http://schemas.microsoft.com/office/drawing/2014/main" val="2325776752"/>
                    </a:ext>
                  </a:extLst>
                </a:gridCol>
                <a:gridCol w="2041585">
                  <a:extLst>
                    <a:ext uri="{9D8B030D-6E8A-4147-A177-3AD203B41FA5}">
                      <a16:colId xmlns:a16="http://schemas.microsoft.com/office/drawing/2014/main" val="3829561976"/>
                    </a:ext>
                  </a:extLst>
                </a:gridCol>
                <a:gridCol w="2041585">
                  <a:extLst>
                    <a:ext uri="{9D8B030D-6E8A-4147-A177-3AD203B41FA5}">
                      <a16:colId xmlns:a16="http://schemas.microsoft.com/office/drawing/2014/main" val="2576002996"/>
                    </a:ext>
                  </a:extLst>
                </a:gridCol>
              </a:tblGrid>
              <a:tr h="370840">
                <a:tc>
                  <a:txBody>
                    <a:bodyPr/>
                    <a:lstStyle/>
                    <a:p>
                      <a:endParaRPr lang="zh-CN" altLang="en-US" dirty="0">
                        <a:solidFill>
                          <a:schemeClr val="bg2"/>
                        </a:solidFill>
                      </a:endParaRPr>
                    </a:p>
                  </a:txBody>
                  <a:tcPr/>
                </a:tc>
                <a:tc>
                  <a:txBody>
                    <a:bodyPr/>
                    <a:lstStyle/>
                    <a:p>
                      <a:r>
                        <a:rPr lang="en-US" altLang="zh-CN" dirty="0">
                          <a:solidFill>
                            <a:schemeClr val="bg2"/>
                          </a:solidFill>
                        </a:rPr>
                        <a:t>R-CNN</a:t>
                      </a:r>
                      <a:endParaRPr lang="zh-CN" altLang="en-US" dirty="0">
                        <a:solidFill>
                          <a:schemeClr val="bg2"/>
                        </a:solidFill>
                      </a:endParaRPr>
                    </a:p>
                  </a:txBody>
                  <a:tcPr/>
                </a:tc>
                <a:tc>
                  <a:txBody>
                    <a:bodyPr/>
                    <a:lstStyle/>
                    <a:p>
                      <a:r>
                        <a:rPr lang="en-US" altLang="zh-CN" dirty="0">
                          <a:solidFill>
                            <a:schemeClr val="bg2"/>
                          </a:solidFill>
                        </a:rPr>
                        <a:t>Fast R-CNN</a:t>
                      </a:r>
                      <a:endParaRPr lang="zh-CN" altLang="en-US" dirty="0">
                        <a:solidFill>
                          <a:schemeClr val="bg2"/>
                        </a:solidFill>
                      </a:endParaRPr>
                    </a:p>
                  </a:txBody>
                  <a:tcPr/>
                </a:tc>
                <a:tc>
                  <a:txBody>
                    <a:bodyPr/>
                    <a:lstStyle/>
                    <a:p>
                      <a:r>
                        <a:rPr lang="en-US" altLang="zh-CN" dirty="0">
                          <a:solidFill>
                            <a:schemeClr val="bg2"/>
                          </a:solidFill>
                        </a:rPr>
                        <a:t>Faster R-CNN</a:t>
                      </a:r>
                      <a:endParaRPr lang="zh-CN" altLang="en-US" dirty="0">
                        <a:solidFill>
                          <a:schemeClr val="bg2"/>
                        </a:solidFill>
                      </a:endParaRPr>
                    </a:p>
                  </a:txBody>
                  <a:tcPr/>
                </a:tc>
                <a:extLst>
                  <a:ext uri="{0D108BD9-81ED-4DB2-BD59-A6C34878D82A}">
                    <a16:rowId xmlns:a16="http://schemas.microsoft.com/office/drawing/2014/main" val="547571182"/>
                  </a:ext>
                </a:extLst>
              </a:tr>
              <a:tr h="370840">
                <a:tc>
                  <a:txBody>
                    <a:bodyPr/>
                    <a:lstStyle/>
                    <a:p>
                      <a:r>
                        <a:rPr lang="en-US" altLang="zh-CN" dirty="0">
                          <a:solidFill>
                            <a:schemeClr val="bg2"/>
                          </a:solidFill>
                        </a:rPr>
                        <a:t>Test Time/Image</a:t>
                      </a:r>
                      <a:endParaRPr lang="zh-CN" altLang="en-US" dirty="0">
                        <a:solidFill>
                          <a:schemeClr val="bg2"/>
                        </a:solidFill>
                      </a:endParaRPr>
                    </a:p>
                  </a:txBody>
                  <a:tcPr/>
                </a:tc>
                <a:tc>
                  <a:txBody>
                    <a:bodyPr/>
                    <a:lstStyle/>
                    <a:p>
                      <a:r>
                        <a:rPr lang="en-US" altLang="zh-CN" dirty="0">
                          <a:solidFill>
                            <a:schemeClr val="bg2"/>
                          </a:solidFill>
                        </a:rPr>
                        <a:t>50 seconds</a:t>
                      </a:r>
                      <a:endParaRPr lang="zh-CN" altLang="en-US" dirty="0">
                        <a:solidFill>
                          <a:schemeClr val="bg2"/>
                        </a:solidFill>
                      </a:endParaRPr>
                    </a:p>
                  </a:txBody>
                  <a:tcPr/>
                </a:tc>
                <a:tc>
                  <a:txBody>
                    <a:bodyPr/>
                    <a:lstStyle/>
                    <a:p>
                      <a:r>
                        <a:rPr lang="en-US" altLang="zh-CN" dirty="0">
                          <a:solidFill>
                            <a:schemeClr val="bg2"/>
                          </a:solidFill>
                        </a:rPr>
                        <a:t>2 seconds</a:t>
                      </a:r>
                      <a:endParaRPr lang="zh-CN" altLang="en-US" dirty="0">
                        <a:solidFill>
                          <a:schemeClr val="bg2"/>
                        </a:solidFill>
                      </a:endParaRPr>
                    </a:p>
                  </a:txBody>
                  <a:tcPr/>
                </a:tc>
                <a:tc>
                  <a:txBody>
                    <a:bodyPr/>
                    <a:lstStyle/>
                    <a:p>
                      <a:r>
                        <a:rPr lang="en-US" altLang="zh-CN" dirty="0">
                          <a:solidFill>
                            <a:schemeClr val="bg2"/>
                          </a:solidFill>
                        </a:rPr>
                        <a:t>0.2 seconds</a:t>
                      </a:r>
                      <a:endParaRPr lang="zh-CN" altLang="en-US" dirty="0">
                        <a:solidFill>
                          <a:schemeClr val="bg2"/>
                        </a:solidFill>
                      </a:endParaRPr>
                    </a:p>
                  </a:txBody>
                  <a:tcPr/>
                </a:tc>
                <a:extLst>
                  <a:ext uri="{0D108BD9-81ED-4DB2-BD59-A6C34878D82A}">
                    <a16:rowId xmlns:a16="http://schemas.microsoft.com/office/drawing/2014/main" val="2713176158"/>
                  </a:ext>
                </a:extLst>
              </a:tr>
              <a:tr h="370840">
                <a:tc>
                  <a:txBody>
                    <a:bodyPr/>
                    <a:lstStyle/>
                    <a:p>
                      <a:r>
                        <a:rPr lang="en-US" altLang="zh-CN" dirty="0">
                          <a:solidFill>
                            <a:schemeClr val="bg2"/>
                          </a:solidFill>
                        </a:rPr>
                        <a:t>Speed-up</a:t>
                      </a:r>
                      <a:endParaRPr lang="zh-CN" altLang="en-US" dirty="0">
                        <a:solidFill>
                          <a:schemeClr val="bg2"/>
                        </a:solidFill>
                      </a:endParaRPr>
                    </a:p>
                  </a:txBody>
                  <a:tcPr/>
                </a:tc>
                <a:tc>
                  <a:txBody>
                    <a:bodyPr/>
                    <a:lstStyle/>
                    <a:p>
                      <a:r>
                        <a:rPr lang="en-US" altLang="zh-CN" dirty="0">
                          <a:solidFill>
                            <a:schemeClr val="bg2"/>
                          </a:solidFill>
                        </a:rPr>
                        <a:t>1x</a:t>
                      </a:r>
                      <a:endParaRPr lang="zh-CN" altLang="en-US" dirty="0">
                        <a:solidFill>
                          <a:schemeClr val="bg2"/>
                        </a:solidFill>
                      </a:endParaRPr>
                    </a:p>
                  </a:txBody>
                  <a:tcPr/>
                </a:tc>
                <a:tc>
                  <a:txBody>
                    <a:bodyPr/>
                    <a:lstStyle/>
                    <a:p>
                      <a:r>
                        <a:rPr lang="en-US" altLang="zh-CN" dirty="0">
                          <a:solidFill>
                            <a:schemeClr val="bg2"/>
                          </a:solidFill>
                        </a:rPr>
                        <a:t>25x</a:t>
                      </a:r>
                      <a:endParaRPr lang="zh-CN" altLang="en-US" dirty="0">
                        <a:solidFill>
                          <a:schemeClr val="bg2"/>
                        </a:solidFill>
                      </a:endParaRPr>
                    </a:p>
                  </a:txBody>
                  <a:tcPr/>
                </a:tc>
                <a:tc>
                  <a:txBody>
                    <a:bodyPr/>
                    <a:lstStyle/>
                    <a:p>
                      <a:r>
                        <a:rPr lang="en-US" altLang="zh-CN" dirty="0">
                          <a:solidFill>
                            <a:schemeClr val="bg2"/>
                          </a:solidFill>
                        </a:rPr>
                        <a:t>250x</a:t>
                      </a:r>
                      <a:endParaRPr lang="zh-CN" altLang="en-US" dirty="0">
                        <a:solidFill>
                          <a:schemeClr val="bg2"/>
                        </a:solidFill>
                      </a:endParaRPr>
                    </a:p>
                  </a:txBody>
                  <a:tcPr/>
                </a:tc>
                <a:extLst>
                  <a:ext uri="{0D108BD9-81ED-4DB2-BD59-A6C34878D82A}">
                    <a16:rowId xmlns:a16="http://schemas.microsoft.com/office/drawing/2014/main" val="1380790534"/>
                  </a:ext>
                </a:extLst>
              </a:tr>
              <a:tr h="370840">
                <a:tc>
                  <a:txBody>
                    <a:bodyPr/>
                    <a:lstStyle/>
                    <a:p>
                      <a:r>
                        <a:rPr lang="en-US" altLang="zh-CN" dirty="0" err="1">
                          <a:solidFill>
                            <a:schemeClr val="bg2"/>
                          </a:solidFill>
                        </a:rPr>
                        <a:t>mAP</a:t>
                      </a:r>
                      <a:r>
                        <a:rPr lang="en-US" altLang="zh-CN" dirty="0">
                          <a:solidFill>
                            <a:schemeClr val="bg2"/>
                          </a:solidFill>
                        </a:rPr>
                        <a:t>(VOC 2007)</a:t>
                      </a:r>
                      <a:endParaRPr lang="zh-CN" altLang="en-US" dirty="0">
                        <a:solidFill>
                          <a:schemeClr val="bg2"/>
                        </a:solidFill>
                      </a:endParaRPr>
                    </a:p>
                  </a:txBody>
                  <a:tcPr/>
                </a:tc>
                <a:tc>
                  <a:txBody>
                    <a:bodyPr/>
                    <a:lstStyle/>
                    <a:p>
                      <a:r>
                        <a:rPr lang="en-US" altLang="zh-CN" dirty="0">
                          <a:solidFill>
                            <a:schemeClr val="bg2"/>
                          </a:solidFill>
                        </a:rPr>
                        <a:t>66.0%</a:t>
                      </a:r>
                      <a:endParaRPr lang="zh-CN" altLang="en-US" dirty="0">
                        <a:solidFill>
                          <a:schemeClr val="bg2"/>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66.9%</a:t>
                      </a:r>
                      <a:endParaRPr lang="zh-CN" altLang="en-US" dirty="0">
                        <a:solidFill>
                          <a:schemeClr val="bg2"/>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66.9%</a:t>
                      </a:r>
                      <a:endParaRPr lang="zh-CN" altLang="en-US" dirty="0">
                        <a:solidFill>
                          <a:schemeClr val="bg2"/>
                        </a:solidFill>
                      </a:endParaRPr>
                    </a:p>
                  </a:txBody>
                  <a:tcPr/>
                </a:tc>
                <a:extLst>
                  <a:ext uri="{0D108BD9-81ED-4DB2-BD59-A6C34878D82A}">
                    <a16:rowId xmlns:a16="http://schemas.microsoft.com/office/drawing/2014/main" val="1949819839"/>
                  </a:ext>
                </a:extLst>
              </a:tr>
            </a:tbl>
          </a:graphicData>
        </a:graphic>
      </p:graphicFrame>
      <p:sp>
        <p:nvSpPr>
          <p:cNvPr id="4" name="文本框 3">
            <a:extLst>
              <a:ext uri="{FF2B5EF4-FFF2-40B4-BE49-F238E27FC236}">
                <a16:creationId xmlns:a16="http://schemas.microsoft.com/office/drawing/2014/main" id="{2C96656A-260D-2A49-8645-9F8C1153C459}"/>
              </a:ext>
            </a:extLst>
          </p:cNvPr>
          <p:cNvSpPr txBox="1"/>
          <p:nvPr/>
        </p:nvSpPr>
        <p:spPr>
          <a:xfrm>
            <a:off x="5441484" y="4553349"/>
            <a:ext cx="3333087" cy="461665"/>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Zero Shot Inference on </a:t>
            </a:r>
            <a:r>
              <a:rPr lang="en-US" altLang="zh-CN" sz="1200" dirty="0" err="1">
                <a:latin typeface="Times New Roman" panose="02020603050405020304" pitchFamily="18" charset="0"/>
                <a:cs typeface="Times New Roman" panose="02020603050405020304" pitchFamily="18" charset="0"/>
              </a:rPr>
              <a:t>PennFudan</a:t>
            </a:r>
            <a:r>
              <a:rPr lang="en-US" altLang="zh-CN" sz="1200" dirty="0">
                <a:latin typeface="Times New Roman" panose="02020603050405020304" pitchFamily="18" charset="0"/>
                <a:cs typeface="Times New Roman" panose="02020603050405020304" pitchFamily="18" charset="0"/>
              </a:rPr>
              <a:t> Image Set by Faster R-CNN model pre-trained on COCO 2017</a:t>
            </a:r>
            <a:endParaRPr lang="zh-CN" altLang="en-US" sz="12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5C162280-F00A-2AD1-CC52-0718C90EB708}"/>
              </a:ext>
            </a:extLst>
          </p:cNvPr>
          <p:cNvPicPr>
            <a:picLocks noChangeAspect="1"/>
          </p:cNvPicPr>
          <p:nvPr/>
        </p:nvPicPr>
        <p:blipFill>
          <a:blip r:embed="rId5"/>
          <a:stretch>
            <a:fillRect/>
          </a:stretch>
        </p:blipFill>
        <p:spPr>
          <a:xfrm>
            <a:off x="5441484" y="2907830"/>
            <a:ext cx="3196432" cy="143988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Summary &amp; Key Takeaways</a:t>
            </a:r>
            <a:endParaRPr dirty="0"/>
          </a:p>
        </p:txBody>
      </p:sp>
      <p:sp>
        <p:nvSpPr>
          <p:cNvPr id="123" name="Google Shape;123;p22"/>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zh-CN" altLang="zh-CN" sz="1800" b="1" i="0" u="none" strike="noStrike" cap="none" normalizeH="0" baseline="0" dirty="0">
                <a:ln>
                  <a:noFill/>
                </a:ln>
                <a:solidFill>
                  <a:schemeClr val="accent5">
                    <a:lumMod val="60000"/>
                    <a:lumOff val="40000"/>
                  </a:schemeClr>
                </a:solidFill>
                <a:effectLst/>
                <a:latin typeface="Arial" panose="020B0604020202020204" pitchFamily="34" charset="0"/>
              </a:rPr>
              <a:t>Main Points Recap:</a:t>
            </a:r>
            <a:endParaRPr kumimoji="0" lang="zh-CN" altLang="zh-CN" sz="18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bg2"/>
                </a:solidFill>
                <a:effectLst/>
                <a:latin typeface="Arial" panose="020B0604020202020204" pitchFamily="34" charset="0"/>
              </a:rPr>
              <a:t>The </a:t>
            </a:r>
            <a:r>
              <a:rPr kumimoji="0" lang="zh-CN" altLang="zh-CN" sz="1800" b="1" i="0" u="none" strike="noStrike" cap="none" normalizeH="0" baseline="0" dirty="0">
                <a:ln>
                  <a:noFill/>
                </a:ln>
                <a:solidFill>
                  <a:schemeClr val="bg2"/>
                </a:solidFill>
                <a:effectLst/>
                <a:latin typeface="Arial" panose="020B0604020202020204" pitchFamily="34" charset="0"/>
              </a:rPr>
              <a:t>evolution</a:t>
            </a:r>
            <a:r>
              <a:rPr kumimoji="0" lang="zh-CN" altLang="zh-CN" sz="1800" b="0" i="0" u="none" strike="noStrike" cap="none" normalizeH="0" baseline="0" dirty="0">
                <a:ln>
                  <a:noFill/>
                </a:ln>
                <a:solidFill>
                  <a:schemeClr val="bg2"/>
                </a:solidFill>
                <a:effectLst/>
                <a:latin typeface="Arial" panose="020B0604020202020204" pitchFamily="34" charset="0"/>
              </a:rPr>
              <a:t> from R-CNN → Fast R-CNN → Faster R-CNN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bg2"/>
                </a:solidFill>
                <a:effectLst/>
                <a:latin typeface="Arial" panose="020B0604020202020204" pitchFamily="34" charset="0"/>
              </a:rPr>
              <a:t>Integration of the </a:t>
            </a:r>
            <a:r>
              <a:rPr kumimoji="0" lang="zh-CN" altLang="zh-CN" sz="1800" b="1" i="0" u="none" strike="noStrike" cap="none" normalizeH="0" baseline="0" dirty="0">
                <a:ln>
                  <a:noFill/>
                </a:ln>
                <a:solidFill>
                  <a:schemeClr val="bg2"/>
                </a:solidFill>
                <a:effectLst/>
                <a:latin typeface="Arial" panose="020B0604020202020204" pitchFamily="34" charset="0"/>
              </a:rPr>
              <a:t>RPN</a:t>
            </a:r>
            <a:r>
              <a:rPr kumimoji="0" lang="zh-CN" altLang="zh-CN" sz="1800" b="0" i="0" u="none" strike="noStrike" cap="none" normalizeH="0" baseline="0" dirty="0">
                <a:ln>
                  <a:noFill/>
                </a:ln>
                <a:solidFill>
                  <a:schemeClr val="bg2"/>
                </a:solidFill>
                <a:effectLst/>
                <a:latin typeface="Arial" panose="020B0604020202020204" pitchFamily="34" charset="0"/>
              </a:rPr>
              <a:t> and the pivotal role of </a:t>
            </a:r>
            <a:r>
              <a:rPr kumimoji="0" lang="zh-CN" altLang="zh-CN" sz="1800" b="1" i="0" u="none" strike="noStrike" cap="none" normalizeH="0" baseline="0" dirty="0">
                <a:ln>
                  <a:noFill/>
                </a:ln>
                <a:solidFill>
                  <a:schemeClr val="bg2"/>
                </a:solidFill>
                <a:effectLst/>
                <a:latin typeface="Arial" panose="020B0604020202020204" pitchFamily="34" charset="0"/>
              </a:rPr>
              <a:t>RoI Pooling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bg2"/>
                </a:solidFill>
                <a:effectLst/>
                <a:latin typeface="Arial" panose="020B0604020202020204" pitchFamily="34" charset="0"/>
              </a:rPr>
              <a:t>End-to-end training </a:t>
            </a:r>
            <a:r>
              <a:rPr kumimoji="0" lang="zh-CN" altLang="zh-CN" sz="1800" b="0" i="0" u="none" strike="noStrike" cap="none" normalizeH="0" baseline="0" dirty="0">
                <a:ln>
                  <a:noFill/>
                </a:ln>
                <a:solidFill>
                  <a:schemeClr val="bg2"/>
                </a:solidFill>
                <a:effectLst/>
                <a:latin typeface="Arial" panose="020B0604020202020204" pitchFamily="34" charset="0"/>
              </a:rPr>
              <a:t>via multi-task loss for improved performance</a:t>
            </a:r>
            <a:endParaRPr kumimoji="0" lang="en-US" altLang="zh-CN" sz="18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zh-CN" sz="18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indent="0" eaLnBrk="0" fontAlgn="base" hangingPunct="0">
              <a:lnSpc>
                <a:spcPct val="100000"/>
              </a:lnSpc>
              <a:spcBef>
                <a:spcPct val="0"/>
              </a:spcBef>
              <a:spcAft>
                <a:spcPct val="0"/>
              </a:spcAft>
              <a:buClrTx/>
              <a:buSzTx/>
              <a:buNone/>
            </a:pPr>
            <a:r>
              <a:rPr lang="en-US" altLang="zh-CN" sz="1800" b="1" dirty="0">
                <a:solidFill>
                  <a:schemeClr val="accent5">
                    <a:lumMod val="60000"/>
                    <a:lumOff val="40000"/>
                  </a:schemeClr>
                </a:solidFill>
                <a:latin typeface="Arial" panose="020B0604020202020204" pitchFamily="34" charset="0"/>
              </a:rPr>
              <a:t>Faster R-CNN’s Performance &amp; Current Extensions</a:t>
            </a:r>
          </a:p>
          <a:p>
            <a:pPr marL="0" indent="0" eaLnBrk="0" fontAlgn="base" hangingPunct="0">
              <a:lnSpc>
                <a:spcPct val="100000"/>
              </a:lnSpc>
              <a:spcBef>
                <a:spcPct val="0"/>
              </a:spcBef>
              <a:spcAft>
                <a:spcPct val="0"/>
              </a:spcAft>
              <a:buClrTx/>
              <a:buSzTx/>
              <a:buFontTx/>
              <a:buChar char="•"/>
            </a:pPr>
            <a:r>
              <a:rPr lang="en-US" altLang="zh-CN" sz="1800" dirty="0">
                <a:solidFill>
                  <a:schemeClr val="bg2"/>
                </a:solidFill>
                <a:latin typeface="Arial" panose="020B0604020202020204" pitchFamily="34" charset="0"/>
              </a:rPr>
              <a:t>Achieves </a:t>
            </a:r>
            <a:r>
              <a:rPr lang="en-US" altLang="zh-CN" sz="1800" b="1" dirty="0">
                <a:solidFill>
                  <a:schemeClr val="bg2"/>
                </a:solidFill>
                <a:latin typeface="Arial" panose="020B0604020202020204" pitchFamily="34" charset="0"/>
              </a:rPr>
              <a:t>near SOTA accuracy </a:t>
            </a:r>
            <a:r>
              <a:rPr lang="en-US" altLang="zh-CN" sz="1800" dirty="0">
                <a:solidFill>
                  <a:schemeClr val="bg2"/>
                </a:solidFill>
                <a:latin typeface="Arial" panose="020B0604020202020204" pitchFamily="34" charset="0"/>
              </a:rPr>
              <a:t>on datasets like PASCAL VOC and MS COCO.</a:t>
            </a:r>
          </a:p>
          <a:p>
            <a:pPr marL="0" indent="0" eaLnBrk="0" fontAlgn="base" hangingPunct="0">
              <a:lnSpc>
                <a:spcPct val="100000"/>
              </a:lnSpc>
              <a:spcBef>
                <a:spcPct val="0"/>
              </a:spcBef>
              <a:spcAft>
                <a:spcPct val="0"/>
              </a:spcAft>
              <a:buClrTx/>
              <a:buSzTx/>
              <a:buFontTx/>
              <a:buChar char="•"/>
            </a:pPr>
            <a:r>
              <a:rPr lang="en-US" altLang="zh-CN" sz="1800" dirty="0">
                <a:solidFill>
                  <a:schemeClr val="bg2"/>
                </a:solidFill>
                <a:latin typeface="Arial" panose="020B0604020202020204" pitchFamily="34" charset="0"/>
              </a:rPr>
              <a:t>Merges RP &amp; detection in one network, significantly </a:t>
            </a:r>
            <a:r>
              <a:rPr lang="en-US" altLang="zh-CN" sz="1800" b="1" dirty="0">
                <a:solidFill>
                  <a:schemeClr val="bg2"/>
                </a:solidFill>
                <a:latin typeface="Arial" panose="020B0604020202020204" pitchFamily="34" charset="0"/>
              </a:rPr>
              <a:t>reducing inference time</a:t>
            </a:r>
            <a:r>
              <a:rPr lang="en-US" altLang="zh-CN" sz="1800" dirty="0">
                <a:solidFill>
                  <a:schemeClr val="bg2"/>
                </a:solidFill>
                <a:latin typeface="Arial" panose="020B0604020202020204" pitchFamily="34" charset="0"/>
              </a:rPr>
              <a:t>.</a:t>
            </a:r>
          </a:p>
          <a:p>
            <a:pPr marL="0" indent="0" eaLnBrk="0" fontAlgn="base" hangingPunct="0">
              <a:lnSpc>
                <a:spcPct val="100000"/>
              </a:lnSpc>
              <a:spcBef>
                <a:spcPct val="0"/>
              </a:spcBef>
              <a:spcAft>
                <a:spcPct val="0"/>
              </a:spcAft>
              <a:buClrTx/>
              <a:buSzTx/>
              <a:buFontTx/>
              <a:buChar char="•"/>
            </a:pPr>
            <a:r>
              <a:rPr lang="en-US" altLang="zh-CN" sz="1800" dirty="0">
                <a:solidFill>
                  <a:schemeClr val="bg2"/>
                </a:solidFill>
                <a:latin typeface="Arial" panose="020B0604020202020204" pitchFamily="34" charset="0"/>
              </a:rPr>
              <a:t>Forms the </a:t>
            </a:r>
            <a:r>
              <a:rPr lang="en-US" altLang="zh-CN" sz="1800" b="1" dirty="0">
                <a:solidFill>
                  <a:schemeClr val="bg2"/>
                </a:solidFill>
                <a:latin typeface="Arial" panose="020B0604020202020204" pitchFamily="34" charset="0"/>
              </a:rPr>
              <a:t>foundation of advanced techn</a:t>
            </a:r>
            <a:r>
              <a:rPr lang="en-US" altLang="zh-CN" sz="1800" dirty="0">
                <a:solidFill>
                  <a:schemeClr val="bg2"/>
                </a:solidFill>
                <a:latin typeface="Arial" panose="020B0604020202020204" pitchFamily="34" charset="0"/>
              </a:rPr>
              <a:t>iques such as Mask R-CNN and is widely adapted for tasks in autonomous driving, medical imaging, and beyond.</a:t>
            </a:r>
            <a:endParaRPr lang="en-US" altLang="zh-CN" sz="1800" b="1"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zh-CN" altLang="zh-CN" sz="1800" b="1"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zh-CN" altLang="zh-CN" sz="1800" b="1" i="0" u="none" strike="noStrike" cap="none" normalizeH="0" baseline="0" dirty="0">
                <a:ln>
                  <a:noFill/>
                </a:ln>
                <a:solidFill>
                  <a:schemeClr val="accent5">
                    <a:lumMod val="60000"/>
                    <a:lumOff val="40000"/>
                  </a:schemeClr>
                </a:solidFill>
                <a:effectLst/>
                <a:latin typeface="Arial" panose="020B0604020202020204" pitchFamily="34" charset="0"/>
              </a:rPr>
              <a:t>Final Message:</a:t>
            </a:r>
            <a:endParaRPr kumimoji="0" lang="zh-CN" altLang="zh-CN" sz="18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bg2"/>
                </a:solidFill>
                <a:effectLst/>
                <a:latin typeface="Arial" panose="020B0604020202020204" pitchFamily="34" charset="0"/>
              </a:rPr>
              <a:t>Faster R-CNN significantly advances object detection by combining efficiency with high accuracy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3">
                                            <p:txEl>
                                              <p:pRg st="5" end="5"/>
                                            </p:txEl>
                                          </p:spTgt>
                                        </p:tgtEl>
                                        <p:attrNameLst>
                                          <p:attrName>style.visibility</p:attrName>
                                        </p:attrNameLst>
                                      </p:cBhvr>
                                      <p:to>
                                        <p:strVal val="visible"/>
                                      </p:to>
                                    </p:set>
                                    <p:animEffect transition="in" filter="blinds(horizontal)">
                                      <p:cBhvr>
                                        <p:cTn id="7" dur="500"/>
                                        <p:tgtEl>
                                          <p:spTgt spid="12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3">
                                            <p:txEl>
                                              <p:pRg st="6" end="6"/>
                                            </p:txEl>
                                          </p:spTgt>
                                        </p:tgtEl>
                                        <p:attrNameLst>
                                          <p:attrName>style.visibility</p:attrName>
                                        </p:attrNameLst>
                                      </p:cBhvr>
                                      <p:to>
                                        <p:strVal val="visible"/>
                                      </p:to>
                                    </p:set>
                                    <p:animEffect transition="in" filter="blinds(horizontal)">
                                      <p:cBhvr>
                                        <p:cTn id="10" dur="500"/>
                                        <p:tgtEl>
                                          <p:spTgt spid="123">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23">
                                            <p:txEl>
                                              <p:pRg st="7" end="7"/>
                                            </p:txEl>
                                          </p:spTgt>
                                        </p:tgtEl>
                                        <p:attrNameLst>
                                          <p:attrName>style.visibility</p:attrName>
                                        </p:attrNameLst>
                                      </p:cBhvr>
                                      <p:to>
                                        <p:strVal val="visible"/>
                                      </p:to>
                                    </p:set>
                                    <p:animEffect transition="in" filter="blinds(horizontal)">
                                      <p:cBhvr>
                                        <p:cTn id="13" dur="500"/>
                                        <p:tgtEl>
                                          <p:spTgt spid="123">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23">
                                            <p:txEl>
                                              <p:pRg st="8" end="8"/>
                                            </p:txEl>
                                          </p:spTgt>
                                        </p:tgtEl>
                                        <p:attrNameLst>
                                          <p:attrName>style.visibility</p:attrName>
                                        </p:attrNameLst>
                                      </p:cBhvr>
                                      <p:to>
                                        <p:strVal val="visible"/>
                                      </p:to>
                                    </p:set>
                                    <p:animEffect transition="in" filter="blinds(horizontal)">
                                      <p:cBhvr>
                                        <p:cTn id="16" dur="500"/>
                                        <p:tgtEl>
                                          <p:spTgt spid="12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23">
                                            <p:txEl>
                                              <p:pRg st="10" end="10"/>
                                            </p:txEl>
                                          </p:spTgt>
                                        </p:tgtEl>
                                        <p:attrNameLst>
                                          <p:attrName>style.visibility</p:attrName>
                                        </p:attrNameLst>
                                      </p:cBhvr>
                                      <p:to>
                                        <p:strVal val="visible"/>
                                      </p:to>
                                    </p:set>
                                    <p:animEffect transition="in" filter="blinds(horizontal)">
                                      <p:cBhvr>
                                        <p:cTn id="21" dur="500"/>
                                        <p:tgtEl>
                                          <p:spTgt spid="123">
                                            <p:txEl>
                                              <p:pRg st="10" end="10"/>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23">
                                            <p:txEl>
                                              <p:pRg st="11" end="11"/>
                                            </p:txEl>
                                          </p:spTgt>
                                        </p:tgtEl>
                                        <p:attrNameLst>
                                          <p:attrName>style.visibility</p:attrName>
                                        </p:attrNameLst>
                                      </p:cBhvr>
                                      <p:to>
                                        <p:strVal val="visible"/>
                                      </p:to>
                                    </p:set>
                                    <p:animEffect transition="in" filter="blinds(horizontal)">
                                      <p:cBhvr>
                                        <p:cTn id="24" dur="500"/>
                                        <p:tgtEl>
                                          <p:spTgt spid="1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r>
              <a:rPr lang="en-US" altLang="zh-CN" b="1" dirty="0"/>
              <a:t>Q&amp;A and Further Resources</a:t>
            </a:r>
          </a:p>
        </p:txBody>
      </p:sp>
      <p:sp>
        <p:nvSpPr>
          <p:cNvPr id="129" name="Google Shape;129;p23"/>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zh-CN" altLang="zh-CN" sz="2000" b="1" i="0" u="none" strike="noStrike" cap="none" normalizeH="0" baseline="0" dirty="0">
                <a:ln>
                  <a:noFill/>
                </a:ln>
                <a:solidFill>
                  <a:schemeClr val="accent5">
                    <a:lumMod val="60000"/>
                    <a:lumOff val="40000"/>
                  </a:schemeClr>
                </a:solidFill>
                <a:effectLst/>
                <a:latin typeface="Arial" panose="020B0604020202020204" pitchFamily="34" charset="0"/>
              </a:rPr>
              <a:t>Questions:</a:t>
            </a:r>
            <a:endPar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rPr>
              <a:t>Open the floor for a brief Q&amp;A session</a:t>
            </a:r>
            <a:endParaRPr kumimoji="0" lang="en-US" altLang="zh-CN" sz="20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zh-CN" altLang="zh-CN" sz="2000" b="1" i="0" u="none" strike="noStrike" cap="none" normalizeH="0" baseline="0" dirty="0">
                <a:ln>
                  <a:noFill/>
                </a:ln>
                <a:solidFill>
                  <a:schemeClr val="accent5">
                    <a:lumMod val="60000"/>
                    <a:lumOff val="40000"/>
                  </a:schemeClr>
                </a:solidFill>
                <a:effectLst/>
                <a:latin typeface="Arial" panose="020B0604020202020204" pitchFamily="34" charset="0"/>
              </a:rPr>
              <a:t>Further Reading:</a:t>
            </a:r>
            <a:endParaRPr kumimoji="0" lang="zh-CN" altLang="zh-CN" sz="2000" b="0" i="0" u="none" strike="noStrike" cap="none" normalizeH="0" baseline="0" dirty="0">
              <a:ln>
                <a:noFill/>
              </a:ln>
              <a:solidFill>
                <a:schemeClr val="accent5">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sng" strike="noStrike" cap="none" normalizeH="0" baseline="0" dirty="0">
                <a:ln>
                  <a:noFill/>
                </a:ln>
                <a:solidFill>
                  <a:schemeClr val="bg2"/>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https://lilianweng.github.io/posts/2017-12-31-object-recognition-part-3/</a:t>
            </a:r>
            <a:endParaRPr kumimoji="0" lang="en-US" altLang="zh-CN" sz="2000" b="0" i="0" u="sng"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sng" strike="noStrike" cap="none" normalizeH="0" baseline="0" dirty="0">
                <a:ln>
                  <a:noFill/>
                </a:ln>
                <a:solidFill>
                  <a:schemeClr val="bg2"/>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https://medium.com/@RobuRishabh/understanding-and-implementing-faster-r-cnn-248f7b25ff96</a:t>
            </a:r>
            <a:endParaRPr kumimoji="0" lang="en-US" altLang="zh-CN" sz="2000" b="0" i="0" u="sng"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sng" strike="noStrike" cap="none" normalizeH="0" baseline="0" dirty="0">
                <a:ln>
                  <a:noFill/>
                </a:ln>
                <a:solidFill>
                  <a:schemeClr val="bg2"/>
                </a:solidFill>
                <a:effectLst/>
                <a:latin typeface="Arial" panose="020B0604020202020204" pitchFamily="34" charset="0"/>
              </a:rPr>
              <a:t>https://www.digitalocean.com/community/tutorials/faster-r-cnn-explained-object-detection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zh-CN" dirty="0">
                <a:solidFill>
                  <a:schemeClr val="bg2"/>
                </a:solidFill>
                <a:latin typeface="Arial" panose="020B0604020202020204" pitchFamily="34" charset="0"/>
              </a:rPr>
              <a:t>Our Tutorial on Course </a:t>
            </a:r>
            <a:r>
              <a:rPr lang="en-US" altLang="zh-CN" dirty="0" err="1">
                <a:solidFill>
                  <a:schemeClr val="bg2"/>
                </a:solidFill>
                <a:latin typeface="Arial" panose="020B0604020202020204" pitchFamily="34" charset="0"/>
              </a:rPr>
              <a:t>Github</a:t>
            </a:r>
            <a:r>
              <a:rPr lang="en-US" altLang="zh-CN" dirty="0">
                <a:solidFill>
                  <a:schemeClr val="bg2"/>
                </a:solidFill>
                <a:latin typeface="Arial" panose="020B0604020202020204" pitchFamily="34" charset="0"/>
              </a:rPr>
              <a:t> </a:t>
            </a:r>
            <a:endParaRPr kumimoji="0" lang="zh-CN" altLang="zh-CN" sz="2000" b="0" i="0" strike="noStrike" cap="none" normalizeH="0" baseline="0" dirty="0">
              <a:ln>
                <a:noFill/>
              </a:ln>
              <a:solidFill>
                <a:schemeClr val="bg2"/>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65EB8FF1-FE92-E4DC-BDCC-12621DD677C3}"/>
            </a:ext>
          </a:extLst>
        </p:cNvPr>
        <p:cNvGrpSpPr/>
        <p:nvPr/>
      </p:nvGrpSpPr>
      <p:grpSpPr>
        <a:xfrm>
          <a:off x="0" y="0"/>
          <a:ext cx="0" cy="0"/>
          <a:chOff x="0" y="0"/>
          <a:chExt cx="0" cy="0"/>
        </a:xfrm>
      </p:grpSpPr>
      <p:pic>
        <p:nvPicPr>
          <p:cNvPr id="3080" name="Picture 8" descr="Object Detection for Dummies Part 3: R ...">
            <a:extLst>
              <a:ext uri="{FF2B5EF4-FFF2-40B4-BE49-F238E27FC236}">
                <a16:creationId xmlns:a16="http://schemas.microsoft.com/office/drawing/2014/main" id="{4F1EF180-D99B-32C9-0B79-2849EFFD4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352" y="2393374"/>
            <a:ext cx="1335648" cy="8586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upport Vector Machines (SVM): An Intuitive Explanation | by Tasmay Pankaj  Tibrewal | Low Code for Data Science | Medium">
            <a:extLst>
              <a:ext uri="{FF2B5EF4-FFF2-40B4-BE49-F238E27FC236}">
                <a16:creationId xmlns:a16="http://schemas.microsoft.com/office/drawing/2014/main" id="{31B9041A-55B2-85EF-915E-3DB1294B9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258" y="3379108"/>
            <a:ext cx="1503887" cy="109817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9573465-A9ED-3112-0FD3-0845450EB357}"/>
              </a:ext>
            </a:extLst>
          </p:cNvPr>
          <p:cNvPicPr>
            <a:picLocks noChangeAspect="1"/>
          </p:cNvPicPr>
          <p:nvPr/>
        </p:nvPicPr>
        <p:blipFill>
          <a:blip r:embed="rId5"/>
          <a:stretch>
            <a:fillRect/>
          </a:stretch>
        </p:blipFill>
        <p:spPr>
          <a:xfrm>
            <a:off x="1404204" y="853476"/>
            <a:ext cx="6335591" cy="2284593"/>
          </a:xfrm>
          <a:prstGeom prst="rect">
            <a:avLst/>
          </a:prstGeom>
        </p:spPr>
      </p:pic>
      <p:sp>
        <p:nvSpPr>
          <p:cNvPr id="84" name="Google Shape;84;p16">
            <a:extLst>
              <a:ext uri="{FF2B5EF4-FFF2-40B4-BE49-F238E27FC236}">
                <a16:creationId xmlns:a16="http://schemas.microsoft.com/office/drawing/2014/main" id="{5946C76E-EDEB-30AD-773F-DA8A7247055B}"/>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t>RCNN process</a:t>
            </a:r>
          </a:p>
        </p:txBody>
      </p:sp>
      <p:pic>
        <p:nvPicPr>
          <p:cNvPr id="3074" name="Picture 2" descr="Selective Search for Object Recognition ...">
            <a:extLst>
              <a:ext uri="{FF2B5EF4-FFF2-40B4-BE49-F238E27FC236}">
                <a16:creationId xmlns:a16="http://schemas.microsoft.com/office/drawing/2014/main" id="{9018DC96-52BD-FFEA-16C4-C25286798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71" y="3497093"/>
            <a:ext cx="2533640" cy="10346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2C8E989A-FE7C-7E52-D31F-682B2044E0FC}"/>
              </a:ext>
            </a:extLst>
          </p:cNvPr>
          <p:cNvCxnSpPr>
            <a:cxnSpLocks/>
          </p:cNvCxnSpPr>
          <p:nvPr/>
        </p:nvCxnSpPr>
        <p:spPr>
          <a:xfrm flipV="1">
            <a:off x="1532106" y="3140627"/>
            <a:ext cx="1313234" cy="4683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5EBD88D-57ED-66B1-BE49-9587C3119743}"/>
              </a:ext>
            </a:extLst>
          </p:cNvPr>
          <p:cNvSpPr txBox="1"/>
          <p:nvPr/>
        </p:nvSpPr>
        <p:spPr>
          <a:xfrm>
            <a:off x="408562" y="4642691"/>
            <a:ext cx="2286000" cy="369332"/>
          </a:xfrm>
          <a:prstGeom prst="rect">
            <a:avLst/>
          </a:prstGeom>
          <a:noFill/>
        </p:spPr>
        <p:txBody>
          <a:bodyPr wrap="square">
            <a:spAutoFit/>
          </a:bodyPr>
          <a:lstStyle/>
          <a:p>
            <a:r>
              <a:rPr kumimoji="0" lang="en-US" sz="1800" b="0" i="0" u="none" strike="noStrike" kern="0" cap="none" spc="0" normalizeH="0" baseline="0" noProof="0" dirty="0">
                <a:ln>
                  <a:noFill/>
                </a:ln>
                <a:solidFill>
                  <a:srgbClr val="1C4587"/>
                </a:solidFill>
                <a:effectLst/>
                <a:uLnTx/>
                <a:uFillTx/>
                <a:latin typeface="DM Sans" pitchFamily="2" charset="0"/>
                <a:ea typeface="Calibri"/>
                <a:cs typeface="Calibri"/>
                <a:sym typeface="Calibri"/>
              </a:rPr>
              <a:t>1.</a:t>
            </a:r>
            <a:r>
              <a:rPr lang="en-US" altLang="zh-CN" sz="1800" dirty="0">
                <a:solidFill>
                  <a:srgbClr val="1C4587"/>
                </a:solidFill>
                <a:latin typeface="DM Sans" pitchFamily="2" charset="0"/>
                <a:ea typeface="Calibri"/>
                <a:cs typeface="Calibri"/>
                <a:sym typeface="Calibri"/>
              </a:rPr>
              <a:t>Selective Search</a:t>
            </a:r>
            <a:endParaRPr lang="en-US" sz="1200" dirty="0"/>
          </a:p>
        </p:txBody>
      </p:sp>
      <p:pic>
        <p:nvPicPr>
          <p:cNvPr id="3076" name="Picture 4" descr="The world through the eyes of CNN. | by Shiv Vignesh | Analytics Vidhya |  Medium">
            <a:extLst>
              <a:ext uri="{FF2B5EF4-FFF2-40B4-BE49-F238E27FC236}">
                <a16:creationId xmlns:a16="http://schemas.microsoft.com/office/drawing/2014/main" id="{BFB0E15E-C330-3423-E0B9-BFE961B4EF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5473" y="3418936"/>
            <a:ext cx="2066704" cy="1034636"/>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47DD5A78-CF5C-F1EC-88EF-D1CD52087EC6}"/>
              </a:ext>
            </a:extLst>
          </p:cNvPr>
          <p:cNvSpPr txBox="1"/>
          <p:nvPr/>
        </p:nvSpPr>
        <p:spPr>
          <a:xfrm>
            <a:off x="2987497" y="4648234"/>
            <a:ext cx="2858826" cy="369332"/>
          </a:xfrm>
          <a:prstGeom prst="rect">
            <a:avLst/>
          </a:prstGeom>
          <a:noFill/>
        </p:spPr>
        <p:txBody>
          <a:bodyPr wrap="square">
            <a:spAutoFit/>
          </a:bodyPr>
          <a:lstStyle/>
          <a:p>
            <a:r>
              <a:rPr lang="en-US" sz="1800" dirty="0">
                <a:solidFill>
                  <a:srgbClr val="1C4587"/>
                </a:solidFill>
                <a:latin typeface="DM Sans" pitchFamily="2" charset="0"/>
                <a:ea typeface="Calibri"/>
                <a:cs typeface="Calibri"/>
                <a:sym typeface="Calibri"/>
              </a:rPr>
              <a:t>2</a:t>
            </a:r>
            <a:r>
              <a:rPr kumimoji="0" lang="en-US" sz="1800" b="0" i="0" u="none" strike="noStrike" kern="0" cap="none" spc="0" normalizeH="0" baseline="0" noProof="0" dirty="0">
                <a:ln>
                  <a:noFill/>
                </a:ln>
                <a:solidFill>
                  <a:srgbClr val="1C4587"/>
                </a:solidFill>
                <a:effectLst/>
                <a:uLnTx/>
                <a:uFillTx/>
                <a:latin typeface="DM Sans" pitchFamily="2" charset="0"/>
                <a:ea typeface="Calibri"/>
                <a:cs typeface="Calibri"/>
                <a:sym typeface="Calibri"/>
              </a:rPr>
              <a:t>.</a:t>
            </a:r>
            <a:r>
              <a:rPr lang="en-US" altLang="zh-CN" sz="1800" dirty="0">
                <a:solidFill>
                  <a:srgbClr val="1C4587"/>
                </a:solidFill>
                <a:latin typeface="DM Sans" pitchFamily="2" charset="0"/>
                <a:ea typeface="Calibri"/>
                <a:cs typeface="Calibri"/>
                <a:sym typeface="Calibri"/>
              </a:rPr>
              <a:t>CNN Feature extraction</a:t>
            </a:r>
            <a:endParaRPr lang="en-US" sz="1200" dirty="0"/>
          </a:p>
        </p:txBody>
      </p:sp>
      <p:cxnSp>
        <p:nvCxnSpPr>
          <p:cNvPr id="14" name="直接箭头连接符 13">
            <a:extLst>
              <a:ext uri="{FF2B5EF4-FFF2-40B4-BE49-F238E27FC236}">
                <a16:creationId xmlns:a16="http://schemas.microsoft.com/office/drawing/2014/main" id="{3049FC08-C212-2F22-8368-266855519636}"/>
              </a:ext>
            </a:extLst>
          </p:cNvPr>
          <p:cNvCxnSpPr>
            <a:cxnSpLocks/>
            <a:stCxn id="3076" idx="0"/>
          </p:cNvCxnSpPr>
          <p:nvPr/>
        </p:nvCxnSpPr>
        <p:spPr>
          <a:xfrm flipV="1">
            <a:off x="4368825" y="3063359"/>
            <a:ext cx="966796" cy="35557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E0D9D6F-93EE-622A-CF6F-3E8A586AD4FE}"/>
              </a:ext>
            </a:extLst>
          </p:cNvPr>
          <p:cNvSpPr txBox="1"/>
          <p:nvPr/>
        </p:nvSpPr>
        <p:spPr>
          <a:xfrm>
            <a:off x="7498920" y="3313687"/>
            <a:ext cx="2858826" cy="369332"/>
          </a:xfrm>
          <a:prstGeom prst="rect">
            <a:avLst/>
          </a:prstGeom>
          <a:noFill/>
        </p:spPr>
        <p:txBody>
          <a:bodyPr wrap="square">
            <a:spAutoFit/>
          </a:bodyPr>
          <a:lstStyle/>
          <a:p>
            <a:r>
              <a:rPr lang="en-US" sz="1800" dirty="0">
                <a:solidFill>
                  <a:srgbClr val="1C4587"/>
                </a:solidFill>
                <a:latin typeface="DM Sans" pitchFamily="2" charset="0"/>
                <a:ea typeface="Calibri"/>
                <a:cs typeface="Calibri"/>
                <a:sym typeface="Calibri"/>
              </a:rPr>
              <a:t>4.</a:t>
            </a:r>
            <a:r>
              <a:rPr lang="en-US" altLang="zh-CN" sz="1800" dirty="0">
                <a:solidFill>
                  <a:srgbClr val="1C4587"/>
                </a:solidFill>
                <a:latin typeface="DM Sans" pitchFamily="2" charset="0"/>
                <a:ea typeface="Calibri"/>
                <a:cs typeface="Calibri"/>
                <a:sym typeface="Calibri"/>
              </a:rPr>
              <a:t>Localization</a:t>
            </a:r>
            <a:endParaRPr lang="en-US" sz="1200" dirty="0"/>
          </a:p>
        </p:txBody>
      </p:sp>
      <p:sp>
        <p:nvSpPr>
          <p:cNvPr id="35" name="文本框 34">
            <a:extLst>
              <a:ext uri="{FF2B5EF4-FFF2-40B4-BE49-F238E27FC236}">
                <a16:creationId xmlns:a16="http://schemas.microsoft.com/office/drawing/2014/main" id="{8084F64D-929F-B8DF-6AFA-F3DDF7CBD0D8}"/>
              </a:ext>
            </a:extLst>
          </p:cNvPr>
          <p:cNvSpPr txBox="1"/>
          <p:nvPr/>
        </p:nvSpPr>
        <p:spPr>
          <a:xfrm>
            <a:off x="7141153" y="745169"/>
            <a:ext cx="1701139" cy="461665"/>
          </a:xfrm>
          <a:prstGeom prst="rect">
            <a:avLst/>
          </a:prstGeom>
          <a:noFill/>
        </p:spPr>
        <p:txBody>
          <a:bodyPr wrap="square">
            <a:spAutoFit/>
          </a:bodyPr>
          <a:lstStyle/>
          <a:p>
            <a:r>
              <a:rPr lang="en-US" sz="1200" dirty="0">
                <a:solidFill>
                  <a:srgbClr val="1C4587"/>
                </a:solidFill>
                <a:latin typeface="DM Sans" pitchFamily="2" charset="0"/>
                <a:ea typeface="Calibri"/>
                <a:cs typeface="Calibri"/>
                <a:sym typeface="Calibri"/>
              </a:rPr>
              <a:t>4096-dimensional vector</a:t>
            </a:r>
            <a:endParaRPr lang="en-US" sz="1000" dirty="0"/>
          </a:p>
        </p:txBody>
      </p:sp>
      <p:cxnSp>
        <p:nvCxnSpPr>
          <p:cNvPr id="36" name="直接箭头连接符 35">
            <a:extLst>
              <a:ext uri="{FF2B5EF4-FFF2-40B4-BE49-F238E27FC236}">
                <a16:creationId xmlns:a16="http://schemas.microsoft.com/office/drawing/2014/main" id="{B9A5D547-8D38-4A80-A844-F0D72D6B31D1}"/>
              </a:ext>
            </a:extLst>
          </p:cNvPr>
          <p:cNvCxnSpPr>
            <a:cxnSpLocks/>
          </p:cNvCxnSpPr>
          <p:nvPr/>
        </p:nvCxnSpPr>
        <p:spPr>
          <a:xfrm flipH="1" flipV="1">
            <a:off x="6318099" y="2281136"/>
            <a:ext cx="368451" cy="13937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连接符: 曲线 10">
            <a:extLst>
              <a:ext uri="{FF2B5EF4-FFF2-40B4-BE49-F238E27FC236}">
                <a16:creationId xmlns:a16="http://schemas.microsoft.com/office/drawing/2014/main" id="{A57EB9F9-63AA-B7EE-3B71-4156CD3AE43D}"/>
              </a:ext>
            </a:extLst>
          </p:cNvPr>
          <p:cNvCxnSpPr/>
          <p:nvPr/>
        </p:nvCxnSpPr>
        <p:spPr>
          <a:xfrm flipV="1">
            <a:off x="6021049" y="898691"/>
            <a:ext cx="1149246" cy="9299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19C41B8-78CC-419C-B364-85C3219F29F3}"/>
              </a:ext>
            </a:extLst>
          </p:cNvPr>
          <p:cNvSpPr txBox="1"/>
          <p:nvPr/>
        </p:nvSpPr>
        <p:spPr>
          <a:xfrm>
            <a:off x="6139258" y="4483366"/>
            <a:ext cx="1985946" cy="646331"/>
          </a:xfrm>
          <a:prstGeom prst="rect">
            <a:avLst/>
          </a:prstGeom>
          <a:noFill/>
        </p:spPr>
        <p:txBody>
          <a:bodyPr wrap="square">
            <a:spAutoFit/>
          </a:bodyPr>
          <a:lstStyle/>
          <a:p>
            <a:r>
              <a:rPr lang="en-US" sz="1800" dirty="0">
                <a:solidFill>
                  <a:srgbClr val="1C4587"/>
                </a:solidFill>
                <a:latin typeface="DM Sans" pitchFamily="2" charset="0"/>
                <a:ea typeface="Calibri"/>
                <a:cs typeface="Calibri"/>
                <a:sym typeface="Calibri"/>
              </a:rPr>
              <a:t>3.</a:t>
            </a:r>
            <a:r>
              <a:rPr lang="en-US" altLang="zh-CN" sz="1800" dirty="0">
                <a:solidFill>
                  <a:srgbClr val="1C4587"/>
                </a:solidFill>
                <a:latin typeface="DM Sans" pitchFamily="2" charset="0"/>
                <a:ea typeface="Calibri"/>
                <a:cs typeface="Calibri"/>
                <a:sym typeface="Calibri"/>
              </a:rPr>
              <a:t>SVMs(K+1)</a:t>
            </a:r>
          </a:p>
          <a:p>
            <a:r>
              <a:rPr lang="en-US" altLang="zh-CN" sz="1800" dirty="0" err="1">
                <a:solidFill>
                  <a:srgbClr val="1C4587"/>
                </a:solidFill>
                <a:latin typeface="DM Sans" pitchFamily="2" charset="0"/>
                <a:ea typeface="Calibri"/>
                <a:cs typeface="Calibri"/>
                <a:sym typeface="Calibri"/>
              </a:rPr>
              <a:t>K</a:t>
            </a:r>
            <a:r>
              <a:rPr lang="en-US" altLang="zh-CN" sz="1800" dirty="0" err="1">
                <a:solidFill>
                  <a:srgbClr val="1C4587"/>
                </a:solidFill>
                <a:latin typeface="DM Sans" pitchFamily="2" charset="0"/>
                <a:ea typeface="Calibri"/>
                <a:cs typeface="Calibri"/>
                <a:sym typeface="Wingdings" panose="05000000000000000000" pitchFamily="2" charset="2"/>
              </a:rPr>
              <a:t></a:t>
            </a:r>
            <a:r>
              <a:rPr lang="en-US" altLang="zh-CN" sz="1800" dirty="0" err="1">
                <a:solidFill>
                  <a:srgbClr val="1C4587"/>
                </a:solidFill>
                <a:latin typeface="DM Sans" pitchFamily="2" charset="0"/>
                <a:ea typeface="Calibri"/>
                <a:cs typeface="Calibri"/>
                <a:sym typeface="Calibri"/>
              </a:rPr>
              <a:t>classes</a:t>
            </a:r>
            <a:endParaRPr lang="en-US" sz="1200" dirty="0"/>
          </a:p>
        </p:txBody>
      </p:sp>
      <p:sp>
        <p:nvSpPr>
          <p:cNvPr id="22" name="文本框 21">
            <a:extLst>
              <a:ext uri="{FF2B5EF4-FFF2-40B4-BE49-F238E27FC236}">
                <a16:creationId xmlns:a16="http://schemas.microsoft.com/office/drawing/2014/main" id="{9AA91667-DADE-992C-A003-F0DACCF5436E}"/>
              </a:ext>
            </a:extLst>
          </p:cNvPr>
          <p:cNvSpPr txBox="1"/>
          <p:nvPr/>
        </p:nvSpPr>
        <p:spPr>
          <a:xfrm>
            <a:off x="6921230" y="-28180"/>
            <a:ext cx="5178902" cy="276999"/>
          </a:xfrm>
          <a:prstGeom prst="rect">
            <a:avLst/>
          </a:prstGeom>
          <a:noFill/>
        </p:spPr>
        <p:txBody>
          <a:bodyPr wrap="square">
            <a:spAutoFit/>
          </a:bodyPr>
          <a:lstStyle/>
          <a:p>
            <a:r>
              <a:rPr lang="en-US" sz="1200" dirty="0"/>
              <a:t>https://arxiv.org/abs/1311.2524</a:t>
            </a:r>
          </a:p>
        </p:txBody>
      </p:sp>
      <p:sp>
        <p:nvSpPr>
          <p:cNvPr id="4" name="文本框 3">
            <a:extLst>
              <a:ext uri="{FF2B5EF4-FFF2-40B4-BE49-F238E27FC236}">
                <a16:creationId xmlns:a16="http://schemas.microsoft.com/office/drawing/2014/main" id="{8BCAE7E8-782F-016B-F50C-948A543250D4}"/>
              </a:ext>
            </a:extLst>
          </p:cNvPr>
          <p:cNvSpPr txBox="1"/>
          <p:nvPr/>
        </p:nvSpPr>
        <p:spPr>
          <a:xfrm>
            <a:off x="7294803" y="3545993"/>
            <a:ext cx="2170846" cy="307777"/>
          </a:xfrm>
          <a:prstGeom prst="rect">
            <a:avLst/>
          </a:prstGeom>
          <a:noFill/>
        </p:spPr>
        <p:txBody>
          <a:bodyPr wrap="square">
            <a:spAutoFit/>
          </a:bodyPr>
          <a:lstStyle/>
          <a:p>
            <a:r>
              <a:rPr lang="en-US" altLang="zh-CN" dirty="0"/>
              <a:t>Bounding box refining</a:t>
            </a:r>
            <a:endParaRPr lang="en-US" dirty="0"/>
          </a:p>
        </p:txBody>
      </p:sp>
    </p:spTree>
    <p:extLst>
      <p:ext uri="{BB962C8B-B14F-4D97-AF65-F5344CB8AC3E}">
        <p14:creationId xmlns:p14="http://schemas.microsoft.com/office/powerpoint/2010/main" val="284719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b="1" dirty="0"/>
              <a:t>Outline for basic RCNN</a:t>
            </a:r>
          </a:p>
        </p:txBody>
      </p:sp>
      <p:sp>
        <p:nvSpPr>
          <p:cNvPr id="72" name="Google Shape;72;p14"/>
          <p:cNvSpPr txBox="1">
            <a:spLocks noGrp="1"/>
          </p:cNvSpPr>
          <p:nvPr>
            <p:ph type="body" idx="1"/>
          </p:nvPr>
        </p:nvSpPr>
        <p:spPr>
          <a:xfrm>
            <a:off x="311700" y="543749"/>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Limitations of Traditional Object Detection</a:t>
            </a:r>
            <a:endParaRPr lang="en-US" altLang="zh-CN" sz="2400" dirty="0"/>
          </a:p>
          <a:p>
            <a:pPr marL="0" lvl="0" indent="0" algn="l" rtl="0">
              <a:spcBef>
                <a:spcPts val="0"/>
              </a:spcBef>
              <a:spcAft>
                <a:spcPts val="0"/>
              </a:spcAft>
              <a:buNone/>
            </a:pPr>
            <a:r>
              <a:rPr lang="en-US" sz="2400" dirty="0"/>
              <a:t>Region Proposal: Selective Search</a:t>
            </a:r>
          </a:p>
          <a:p>
            <a:pPr marL="0" lvl="0" indent="0" algn="l" rtl="0">
              <a:spcBef>
                <a:spcPts val="0"/>
              </a:spcBef>
              <a:spcAft>
                <a:spcPts val="0"/>
              </a:spcAft>
              <a:buNone/>
            </a:pPr>
            <a:r>
              <a:rPr lang="en-US" sz="2400" dirty="0"/>
              <a:t>Region Warping: Scaling Regions to Uniform Sizes</a:t>
            </a:r>
          </a:p>
          <a:p>
            <a:pPr marL="0" lvl="0" indent="0" algn="l" rtl="0">
              <a:spcBef>
                <a:spcPts val="0"/>
              </a:spcBef>
              <a:spcAft>
                <a:spcPts val="0"/>
              </a:spcAft>
              <a:buNone/>
            </a:pPr>
            <a:r>
              <a:rPr lang="en-US" sz="2400" dirty="0"/>
              <a:t>CNN Feature Extraction</a:t>
            </a:r>
          </a:p>
          <a:p>
            <a:pPr marL="0" indent="0">
              <a:buNone/>
            </a:pPr>
            <a:r>
              <a:rPr lang="en-US" sz="2400" dirty="0"/>
              <a:t>Supervised Pre-training and </a:t>
            </a:r>
            <a:r>
              <a:rPr lang="en-US" altLang="zh-CN" sz="2400" dirty="0"/>
              <a:t>fine-tuning</a:t>
            </a:r>
            <a:endParaRPr lang="en-US" sz="2400" dirty="0"/>
          </a:p>
          <a:p>
            <a:pPr marL="0" lvl="0" indent="0" algn="l" rtl="0">
              <a:spcBef>
                <a:spcPts val="0"/>
              </a:spcBef>
              <a:spcAft>
                <a:spcPts val="0"/>
              </a:spcAft>
              <a:buNone/>
            </a:pPr>
            <a:r>
              <a:rPr lang="en-US" sz="2400" dirty="0"/>
              <a:t>SVM for Object Classification</a:t>
            </a:r>
          </a:p>
          <a:p>
            <a:pPr marL="0" indent="0">
              <a:buNone/>
            </a:pPr>
            <a:r>
              <a:rPr lang="en-US" sz="2400" dirty="0"/>
              <a:t>Intersection Over Union (IOU) metric</a:t>
            </a:r>
          </a:p>
          <a:p>
            <a:pPr marL="0" indent="0">
              <a:buNone/>
            </a:pPr>
            <a:r>
              <a:rPr lang="en-US" sz="2400" dirty="0"/>
              <a:t>Non-Maximum Suppression (NMS) for filtering proposals</a:t>
            </a:r>
          </a:p>
          <a:p>
            <a:pPr marL="0" lvl="0" indent="0" algn="l" rtl="0">
              <a:spcBef>
                <a:spcPts val="0"/>
              </a:spcBef>
              <a:spcAft>
                <a:spcPts val="0"/>
              </a:spcAft>
              <a:buNone/>
            </a:pPr>
            <a:r>
              <a:rPr lang="en-US" sz="2400" dirty="0"/>
              <a:t>Localization: Bounding Box Regression for Precise Localization</a:t>
            </a:r>
          </a:p>
          <a:p>
            <a:pPr marL="0" lvl="0" indent="0" algn="l" rtl="0">
              <a:spcBef>
                <a:spcPts val="0"/>
              </a:spcBef>
              <a:spcAft>
                <a:spcPts val="0"/>
              </a:spcAft>
              <a:buNone/>
            </a:pPr>
            <a:r>
              <a:rPr lang="en-US" sz="2400" b="0" i="0" dirty="0">
                <a:effectLst/>
                <a:latin typeface="DM Sans" pitchFamily="2" charset="0"/>
              </a:rPr>
              <a:t>The experimental results from the RCNN paper</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F2678321-03E2-8558-DB65-D6AB1AD1ABFA}"/>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C1009FCB-0035-CC4E-41DB-0150C03B96CF}"/>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t>RCNN: Object Detection via CNN and Selective Region Search</a:t>
            </a:r>
            <a:endParaRPr lang="en-US" sz="2400" dirty="0"/>
          </a:p>
        </p:txBody>
      </p:sp>
      <p:sp>
        <p:nvSpPr>
          <p:cNvPr id="85" name="Google Shape;85;p16">
            <a:extLst>
              <a:ext uri="{FF2B5EF4-FFF2-40B4-BE49-F238E27FC236}">
                <a16:creationId xmlns:a16="http://schemas.microsoft.com/office/drawing/2014/main" id="{1E55E3AF-2FD8-A331-E3EE-654C416279BB}"/>
              </a:ext>
            </a:extLst>
          </p:cNvPr>
          <p:cNvSpPr txBox="1">
            <a:spLocks noGrp="1"/>
          </p:cNvSpPr>
          <p:nvPr>
            <p:ph type="body" idx="1"/>
          </p:nvPr>
        </p:nvSpPr>
        <p:spPr>
          <a:xfrm>
            <a:off x="311700" y="511500"/>
            <a:ext cx="8902280" cy="4120500"/>
          </a:xfrm>
          <a:prstGeom prst="rect">
            <a:avLst/>
          </a:prstGeom>
        </p:spPr>
        <p:txBody>
          <a:bodyPr spcFirstLastPara="1" wrap="square" lIns="91425" tIns="91425" rIns="91425" bIns="91425" anchor="t" anchorCtr="0">
            <a:noAutofit/>
          </a:bodyPr>
          <a:lstStyle/>
          <a:p>
            <a:pPr marL="0" indent="0">
              <a:buNone/>
            </a:pPr>
            <a:r>
              <a:rPr lang="en-US" dirty="0"/>
              <a:t>Limitations of 2014 Object Detection</a:t>
            </a:r>
            <a:endParaRPr lang="en-US" altLang="zh-CN" dirty="0"/>
          </a:p>
          <a:p>
            <a:pPr marL="342900" indent="-342900"/>
            <a:r>
              <a:rPr lang="en-US" b="1" i="0" dirty="0">
                <a:effectLst/>
                <a:latin typeface="DM Sans" pitchFamily="2" charset="0"/>
              </a:rPr>
              <a:t>Data Scarcity</a:t>
            </a:r>
          </a:p>
          <a:p>
            <a:pPr marL="0" indent="0">
              <a:buNone/>
            </a:pPr>
            <a:r>
              <a:rPr lang="en-US" b="1" dirty="0">
                <a:latin typeface="DM Sans" pitchFamily="2" charset="0"/>
              </a:rPr>
              <a:t>      </a:t>
            </a:r>
            <a:r>
              <a:rPr lang="en-US" altLang="zh-CN" b="1" dirty="0">
                <a:latin typeface="DM Sans" pitchFamily="2" charset="0"/>
              </a:rPr>
              <a:t>Classification dataset: ImageNet    </a:t>
            </a:r>
          </a:p>
          <a:p>
            <a:pPr marL="0" indent="0">
              <a:buNone/>
            </a:pPr>
            <a:r>
              <a:rPr lang="en-US" altLang="zh-CN" b="1" dirty="0">
                <a:latin typeface="DM Sans" pitchFamily="2" charset="0"/>
              </a:rPr>
              <a:t>                                        </a:t>
            </a:r>
            <a:r>
              <a:rPr lang="en-US" altLang="zh-CN" b="1" dirty="0">
                <a:solidFill>
                  <a:srgbClr val="C00000"/>
                </a:solidFill>
                <a:latin typeface="DM Sans" pitchFamily="2" charset="0"/>
              </a:rPr>
              <a:t>training set &gt;1200000 </a:t>
            </a:r>
          </a:p>
          <a:p>
            <a:pPr marL="0" indent="0">
              <a:buNone/>
            </a:pPr>
            <a:r>
              <a:rPr lang="en-US" altLang="zh-CN" b="1" dirty="0">
                <a:latin typeface="DM Sans" pitchFamily="2" charset="0"/>
              </a:rPr>
              <a:t>      Object Detection dataset: </a:t>
            </a:r>
            <a:r>
              <a:rPr lang="en-US" b="1" i="0" dirty="0">
                <a:effectLst/>
                <a:latin typeface="D-DINExp"/>
              </a:rPr>
              <a:t>PASCAL VOC 2012         </a:t>
            </a:r>
          </a:p>
          <a:p>
            <a:pPr marL="0" indent="0">
              <a:buNone/>
            </a:pPr>
            <a:r>
              <a:rPr lang="en-US" altLang="zh-CN" b="1" dirty="0">
                <a:solidFill>
                  <a:srgbClr val="C00000"/>
                </a:solidFill>
                <a:latin typeface="DM Sans" pitchFamily="2" charset="0"/>
              </a:rPr>
              <a:t>                                           training set</a:t>
            </a:r>
            <a:r>
              <a:rPr lang="en-US" b="1" i="0" dirty="0">
                <a:effectLst/>
                <a:latin typeface="D-DINExp"/>
              </a:rPr>
              <a:t> </a:t>
            </a:r>
            <a:r>
              <a:rPr lang="en-US" b="1" dirty="0">
                <a:solidFill>
                  <a:srgbClr val="C00000"/>
                </a:solidFill>
                <a:latin typeface="DM Sans" pitchFamily="2" charset="0"/>
              </a:rPr>
              <a:t>&lt;10000</a:t>
            </a:r>
            <a:endParaRPr lang="en-US" b="1" dirty="0">
              <a:latin typeface="D-DINExp"/>
            </a:endParaRPr>
          </a:p>
          <a:p>
            <a:pPr marL="0" indent="0">
              <a:buNone/>
            </a:pPr>
            <a:r>
              <a:rPr lang="en-US" b="1" i="0" dirty="0">
                <a:effectLst/>
                <a:latin typeface="D-DINExp"/>
              </a:rPr>
              <a:t>      </a:t>
            </a:r>
            <a:r>
              <a:rPr lang="en-US" b="1" i="0" dirty="0">
                <a:effectLst/>
                <a:latin typeface="D-DINExp"/>
                <a:sym typeface="Wingdings" panose="05000000000000000000" pitchFamily="2" charset="2"/>
              </a:rPr>
              <a:t></a:t>
            </a:r>
            <a:r>
              <a:rPr lang="en-US" b="1" dirty="0">
                <a:solidFill>
                  <a:srgbClr val="000000"/>
                </a:solidFill>
              </a:rPr>
              <a:t>Perform supervised pre-training on a large dataset, then fine-tune</a:t>
            </a:r>
          </a:p>
          <a:p>
            <a:pPr marL="0" indent="0">
              <a:buNone/>
            </a:pPr>
            <a:endParaRPr lang="en-US" b="1" i="0" dirty="0">
              <a:effectLst/>
              <a:latin typeface="DM Sans" pitchFamily="2" charset="0"/>
            </a:endParaRPr>
          </a:p>
          <a:p>
            <a:pPr marL="342900" indent="-342900"/>
            <a:r>
              <a:rPr lang="en-US" altLang="zh-CN" b="1" i="0" dirty="0">
                <a:effectLst/>
                <a:latin typeface="DM Sans" pitchFamily="2" charset="0"/>
              </a:rPr>
              <a:t>Sliding windows has too many windows: </a:t>
            </a:r>
          </a:p>
          <a:p>
            <a:pPr marL="0" indent="0">
              <a:buNone/>
            </a:pPr>
            <a:r>
              <a:rPr lang="en-US" altLang="zh-CN" b="1" i="0" dirty="0">
                <a:effectLst/>
                <a:latin typeface="DM Sans" pitchFamily="2" charset="0"/>
              </a:rPr>
              <a:t>      How to obtain accurate windows with fewer attempts?</a:t>
            </a:r>
          </a:p>
          <a:p>
            <a:pPr marL="0" indent="0">
              <a:buNone/>
            </a:pPr>
            <a:r>
              <a:rPr lang="en-US" b="1" dirty="0">
                <a:solidFill>
                  <a:srgbClr val="000000"/>
                </a:solidFill>
              </a:rPr>
              <a:t>1.</a:t>
            </a:r>
            <a:r>
              <a:rPr lang="en-US" altLang="zh-CN" b="1" dirty="0">
                <a:solidFill>
                  <a:srgbClr val="000000"/>
                </a:solidFill>
              </a:rPr>
              <a:t>Use </a:t>
            </a:r>
            <a:r>
              <a:rPr lang="en-US" b="1" dirty="0">
                <a:solidFill>
                  <a:srgbClr val="000000"/>
                </a:solidFill>
              </a:rPr>
              <a:t>Selective Search </a:t>
            </a:r>
            <a:r>
              <a:rPr lang="en-US" altLang="zh-CN" b="1" dirty="0">
                <a:solidFill>
                  <a:srgbClr val="000000"/>
                </a:solidFill>
              </a:rPr>
              <a:t>to get region proposals</a:t>
            </a:r>
            <a:endParaRPr lang="en-US" b="1" dirty="0">
              <a:solidFill>
                <a:srgbClr val="000000"/>
              </a:solidFill>
            </a:endParaRPr>
          </a:p>
          <a:p>
            <a:pPr marL="0" indent="0">
              <a:buNone/>
            </a:pPr>
            <a:r>
              <a:rPr lang="en-US" b="1" dirty="0">
                <a:solidFill>
                  <a:srgbClr val="000000"/>
                </a:solidFill>
              </a:rPr>
              <a:t>2.</a:t>
            </a:r>
            <a:r>
              <a:rPr lang="en-US" altLang="zh-CN" b="1" dirty="0">
                <a:solidFill>
                  <a:srgbClr val="000000"/>
                </a:solidFill>
              </a:rPr>
              <a:t>P</a:t>
            </a:r>
            <a:r>
              <a:rPr lang="en-US" b="1" dirty="0">
                <a:solidFill>
                  <a:srgbClr val="000000"/>
                </a:solidFill>
              </a:rPr>
              <a:t>erform a regression </a:t>
            </a:r>
            <a:r>
              <a:rPr lang="en-US" altLang="zh-CN" b="1" dirty="0">
                <a:solidFill>
                  <a:srgbClr val="000000"/>
                </a:solidFill>
              </a:rPr>
              <a:t>to get </a:t>
            </a:r>
            <a:r>
              <a:rPr lang="en-US" b="1" dirty="0">
                <a:solidFill>
                  <a:srgbClr val="000000"/>
                </a:solidFill>
              </a:rPr>
              <a:t>the </a:t>
            </a:r>
            <a:r>
              <a:rPr lang="en-US" altLang="zh-CN" b="1" dirty="0">
                <a:solidFill>
                  <a:srgbClr val="000000"/>
                </a:solidFill>
              </a:rPr>
              <a:t>precise </a:t>
            </a:r>
            <a:r>
              <a:rPr lang="en-US" b="1" dirty="0">
                <a:solidFill>
                  <a:srgbClr val="000000"/>
                </a:solidFill>
              </a:rPr>
              <a:t>position and size of bounding box</a:t>
            </a:r>
            <a:r>
              <a:rPr lang="en-US" altLang="zh-CN" b="1" dirty="0">
                <a:solidFill>
                  <a:srgbClr val="000000"/>
                </a:solidFill>
              </a:rPr>
              <a:t>es</a:t>
            </a:r>
          </a:p>
        </p:txBody>
      </p:sp>
    </p:spTree>
    <p:extLst>
      <p:ext uri="{BB962C8B-B14F-4D97-AF65-F5344CB8AC3E}">
        <p14:creationId xmlns:p14="http://schemas.microsoft.com/office/powerpoint/2010/main" val="515261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4111DBE9-5128-2D61-FBF8-4FE07A02E23B}"/>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50BC8276-C199-42DE-CE31-1994591EA359}"/>
              </a:ext>
            </a:extLst>
          </p:cNvPr>
          <p:cNvGrpSpPr/>
          <p:nvPr/>
        </p:nvGrpSpPr>
        <p:grpSpPr>
          <a:xfrm>
            <a:off x="874834" y="69687"/>
            <a:ext cx="6950320" cy="4814439"/>
            <a:chOff x="2105758" y="874835"/>
            <a:chExt cx="6765315" cy="4637942"/>
          </a:xfrm>
        </p:grpSpPr>
        <p:pic>
          <p:nvPicPr>
            <p:cNvPr id="3074" name="Picture 2" descr="Invoice Information extraction using OCR and Deep Learning | by Sourav Ghosh | Analytics Vidhya | Medium">
              <a:extLst>
                <a:ext uri="{FF2B5EF4-FFF2-40B4-BE49-F238E27FC236}">
                  <a16:creationId xmlns:a16="http://schemas.microsoft.com/office/drawing/2014/main" id="{63EB3CC3-EF09-F681-63DD-CF388BA74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498" y="1169377"/>
              <a:ext cx="6505575"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573B5E0-AB98-FC03-B58D-967245F9C4FB}"/>
                </a:ext>
              </a:extLst>
            </p:cNvPr>
            <p:cNvSpPr/>
            <p:nvPr/>
          </p:nvSpPr>
          <p:spPr>
            <a:xfrm>
              <a:off x="2105758" y="874835"/>
              <a:ext cx="1820007" cy="7825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Google Shape;85;p16">
            <a:extLst>
              <a:ext uri="{FF2B5EF4-FFF2-40B4-BE49-F238E27FC236}">
                <a16:creationId xmlns:a16="http://schemas.microsoft.com/office/drawing/2014/main" id="{3CE331AF-6EEF-B021-311D-ECC894D88FC8}"/>
              </a:ext>
            </a:extLst>
          </p:cNvPr>
          <p:cNvSpPr txBox="1">
            <a:spLocks noGrp="1"/>
          </p:cNvSpPr>
          <p:nvPr>
            <p:ph type="body" idx="1"/>
          </p:nvPr>
        </p:nvSpPr>
        <p:spPr>
          <a:xfrm>
            <a:off x="199832" y="91342"/>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0070C0"/>
                </a:solidFill>
              </a:rPr>
              <a:t>RCNN Overview</a:t>
            </a:r>
          </a:p>
          <a:p>
            <a:pPr marL="342900" indent="-342900"/>
            <a:endParaRPr lang="en-US" b="1" i="0" dirty="0">
              <a:effectLst/>
              <a:latin typeface="DM Sans" pitchFamily="2" charset="0"/>
            </a:endParaRPr>
          </a:p>
          <a:p>
            <a:pPr marL="0" indent="0">
              <a:buNone/>
            </a:pPr>
            <a:endParaRPr lang="en-US" altLang="zh-CN" dirty="0">
              <a:latin typeface="DM Sans" pitchFamily="2" charset="0"/>
            </a:endParaRPr>
          </a:p>
        </p:txBody>
      </p:sp>
      <p:sp>
        <p:nvSpPr>
          <p:cNvPr id="5" name="椭圆 4">
            <a:extLst>
              <a:ext uri="{FF2B5EF4-FFF2-40B4-BE49-F238E27FC236}">
                <a16:creationId xmlns:a16="http://schemas.microsoft.com/office/drawing/2014/main" id="{4ACA3AEA-FDC8-17FC-9C13-47FC5358B4DF}"/>
              </a:ext>
            </a:extLst>
          </p:cNvPr>
          <p:cNvSpPr/>
          <p:nvPr/>
        </p:nvSpPr>
        <p:spPr>
          <a:xfrm>
            <a:off x="5369794" y="3349870"/>
            <a:ext cx="2593731" cy="101111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BB53E1C7-6AD7-BAF0-8EFA-CC127C83E351}"/>
              </a:ext>
            </a:extLst>
          </p:cNvPr>
          <p:cNvSpPr txBox="1"/>
          <p:nvPr/>
        </p:nvSpPr>
        <p:spPr>
          <a:xfrm>
            <a:off x="5416609" y="4712613"/>
            <a:ext cx="4099626" cy="430887"/>
          </a:xfrm>
          <a:prstGeom prst="rect">
            <a:avLst/>
          </a:prstGeom>
          <a:noFill/>
        </p:spPr>
        <p:txBody>
          <a:bodyPr wrap="square">
            <a:spAutoFit/>
          </a:bodyPr>
          <a:lstStyle/>
          <a:p>
            <a:r>
              <a:rPr lang="en-US" sz="1050" dirty="0">
                <a:solidFill>
                  <a:schemeClr val="bg2">
                    <a:lumMod val="50000"/>
                    <a:lumOff val="50000"/>
                  </a:schemeClr>
                </a:solidFill>
              </a:rPr>
              <a:t>https://medium.com/towards-data-science/deep-learning-for-object-detection-a-comprehensive-review-73930816d8d9</a:t>
            </a:r>
          </a:p>
        </p:txBody>
      </p:sp>
    </p:spTree>
    <p:extLst>
      <p:ext uri="{BB962C8B-B14F-4D97-AF65-F5344CB8AC3E}">
        <p14:creationId xmlns:p14="http://schemas.microsoft.com/office/powerpoint/2010/main" val="24307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8D6696B4-A641-111B-0E73-31C153C20BBF}"/>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70FA506A-D561-9A15-7D35-5B4914A2B5E0}"/>
              </a:ext>
            </a:extLst>
          </p:cNvPr>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t>How to get windows for identifiable objects</a:t>
            </a:r>
            <a:endParaRPr lang="en-US" sz="2400" dirty="0"/>
          </a:p>
        </p:txBody>
      </p:sp>
      <p:sp>
        <p:nvSpPr>
          <p:cNvPr id="85" name="Google Shape;85;p16">
            <a:extLst>
              <a:ext uri="{FF2B5EF4-FFF2-40B4-BE49-F238E27FC236}">
                <a16:creationId xmlns:a16="http://schemas.microsoft.com/office/drawing/2014/main" id="{DA924EB9-1A1D-6CFF-9175-7A4530D42B05}"/>
              </a:ext>
            </a:extLst>
          </p:cNvPr>
          <p:cNvSpPr txBox="1">
            <a:spLocks noGrp="1"/>
          </p:cNvSpPr>
          <p:nvPr>
            <p:ph type="body" idx="1"/>
          </p:nvPr>
        </p:nvSpPr>
        <p:spPr>
          <a:xfrm>
            <a:off x="311700" y="577725"/>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Region Proposal: Selective Search</a:t>
            </a:r>
            <a:endParaRPr lang="en-US" b="1" i="0" dirty="0">
              <a:effectLst/>
              <a:latin typeface="DM Sans" pitchFamily="2" charset="0"/>
            </a:endParaRPr>
          </a:p>
          <a:p>
            <a:pPr marL="0" indent="0">
              <a:buNone/>
            </a:pPr>
            <a:endParaRPr lang="en-US" altLang="zh-CN" dirty="0">
              <a:latin typeface="DM Sans" pitchFamily="2" charset="0"/>
            </a:endParaRPr>
          </a:p>
        </p:txBody>
      </p:sp>
      <p:pic>
        <p:nvPicPr>
          <p:cNvPr id="5122" name="Picture 2" descr="Review On RCNN. Deep Convolution networks have… | by Arun Mohan |  DataDrivenInvestor">
            <a:extLst>
              <a:ext uri="{FF2B5EF4-FFF2-40B4-BE49-F238E27FC236}">
                <a16:creationId xmlns:a16="http://schemas.microsoft.com/office/drawing/2014/main" id="{963A463F-2DF1-C39E-BECA-AE25ED3E1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069" y="1213120"/>
            <a:ext cx="6283616" cy="289195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901B852-96B4-B530-0FDB-20C93C356548}"/>
              </a:ext>
            </a:extLst>
          </p:cNvPr>
          <p:cNvSpPr txBox="1"/>
          <p:nvPr/>
        </p:nvSpPr>
        <p:spPr>
          <a:xfrm>
            <a:off x="963038" y="4304165"/>
            <a:ext cx="7451388" cy="523220"/>
          </a:xfrm>
          <a:prstGeom prst="rect">
            <a:avLst/>
          </a:prstGeom>
          <a:noFill/>
        </p:spPr>
        <p:txBody>
          <a:bodyPr wrap="square">
            <a:spAutoFit/>
          </a:bodyPr>
          <a:lstStyle/>
          <a:p>
            <a:r>
              <a:rPr lang="en-US" b="0" i="0" dirty="0">
                <a:effectLst/>
                <a:latin typeface="DM Sans" pitchFamily="2" charset="0"/>
              </a:rPr>
              <a:t>Selective Search first segments regions based on </a:t>
            </a:r>
            <a:r>
              <a:rPr lang="en-US" b="1" i="0" dirty="0">
                <a:effectLst/>
                <a:latin typeface="DM Sans" pitchFamily="2" charset="0"/>
              </a:rPr>
              <a:t>color, texture, size, and shape</a:t>
            </a:r>
            <a:r>
              <a:rPr lang="en-US" b="0" i="0" dirty="0">
                <a:effectLst/>
                <a:latin typeface="DM Sans" pitchFamily="2" charset="0"/>
              </a:rPr>
              <a:t>, </a:t>
            </a:r>
          </a:p>
          <a:p>
            <a:r>
              <a:rPr lang="en-US" b="0" i="0" dirty="0">
                <a:effectLst/>
                <a:latin typeface="DM Sans" pitchFamily="2" charset="0"/>
              </a:rPr>
              <a:t>then merges similar regions using measures like </a:t>
            </a:r>
            <a:r>
              <a:rPr lang="en-US" b="1" i="0" dirty="0">
                <a:effectLst/>
                <a:latin typeface="DM Sans" pitchFamily="2" charset="0"/>
              </a:rPr>
              <a:t>color, texture, size similarity, and fill</a:t>
            </a:r>
            <a:r>
              <a:rPr lang="en-US" b="0" i="0" dirty="0">
                <a:effectLst/>
                <a:latin typeface="DM Sans" pitchFamily="2" charset="0"/>
              </a:rPr>
              <a:t>.</a:t>
            </a:r>
            <a:endParaRPr lang="en-US" dirty="0"/>
          </a:p>
        </p:txBody>
      </p:sp>
    </p:spTree>
    <p:extLst>
      <p:ext uri="{BB962C8B-B14F-4D97-AF65-F5344CB8AC3E}">
        <p14:creationId xmlns:p14="http://schemas.microsoft.com/office/powerpoint/2010/main" val="7504925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TotalTime>
  <Words>7590</Words>
  <Application>Microsoft Office PowerPoint</Application>
  <PresentationFormat>全屏显示(16:9)</PresentationFormat>
  <Paragraphs>476</Paragraphs>
  <Slides>47</Slides>
  <Notes>45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Arial</vt:lpstr>
      <vt:lpstr>Times New Roman</vt:lpstr>
      <vt:lpstr>Calibri</vt:lpstr>
      <vt:lpstr>Lucida Grande</vt:lpstr>
      <vt:lpstr>D-DINExp</vt:lpstr>
      <vt:lpstr>DM Sans</vt:lpstr>
      <vt:lpstr>Wingdings</vt:lpstr>
      <vt:lpstr>Lato</vt:lpstr>
      <vt:lpstr>Streamline</vt:lpstr>
      <vt:lpstr>RCNN Family --- Object detection meet CNN    </vt:lpstr>
      <vt:lpstr>RCNN: Object Detection via CNN and Selective Region Search</vt:lpstr>
      <vt:lpstr>Back to 2014</vt:lpstr>
      <vt:lpstr>RCNN series of algorithms</vt:lpstr>
      <vt:lpstr>RCNN process</vt:lpstr>
      <vt:lpstr>Outline for basic RCNN</vt:lpstr>
      <vt:lpstr>RCNN: Object Detection via CNN and Selective Region Search</vt:lpstr>
      <vt:lpstr>PowerPoint 演示文稿</vt:lpstr>
      <vt:lpstr>How to get windows for identifiable objects</vt:lpstr>
      <vt:lpstr>PowerPoint 演示文稿</vt:lpstr>
      <vt:lpstr>Region Warping</vt:lpstr>
      <vt:lpstr>PowerPoint 演示文稿</vt:lpstr>
      <vt:lpstr>CNN Feature Extraction: RCNN network layers</vt:lpstr>
      <vt:lpstr>RCNN: Object Detection via CNN and Selective Region Search</vt:lpstr>
      <vt:lpstr>PowerPoint 演示文稿</vt:lpstr>
      <vt:lpstr>SVM for Object Classification</vt:lpstr>
      <vt:lpstr>PowerPoint 演示文稿</vt:lpstr>
      <vt:lpstr>PowerPoint 演示文稿</vt:lpstr>
      <vt:lpstr>Non-Maximum Suppression (NMS) </vt:lpstr>
      <vt:lpstr>PowerPoint 演示文稿</vt:lpstr>
      <vt:lpstr>Finally we still need to refine the bounding box</vt:lpstr>
      <vt:lpstr>Localization: Bounding Box Regression for Precise Localization</vt:lpstr>
      <vt:lpstr>The experimental results from the RCNN paper</vt:lpstr>
      <vt:lpstr>Slow R-CNN</vt:lpstr>
      <vt:lpstr>Solutions1: Sharing Computation</vt:lpstr>
      <vt:lpstr>SSPnet </vt:lpstr>
      <vt:lpstr>Limitation of SSPnet </vt:lpstr>
      <vt:lpstr>Fast R-CNN</vt:lpstr>
      <vt:lpstr>Fast R-CNN</vt:lpstr>
      <vt:lpstr>Pre-trained Networks: VGG16</vt:lpstr>
      <vt:lpstr>ROI pooling layer</vt:lpstr>
      <vt:lpstr>Training Improvement</vt:lpstr>
      <vt:lpstr>Hierarchical Training</vt:lpstr>
      <vt:lpstr>PowerPoint 演示文稿</vt:lpstr>
      <vt:lpstr>Does multi-task training help?</vt:lpstr>
      <vt:lpstr>Results</vt:lpstr>
      <vt:lpstr>Outline of the Presentation</vt:lpstr>
      <vt:lpstr>Quick recap of R-CNN and Fast R-CNN</vt:lpstr>
      <vt:lpstr>Motivation for Faster R-CNN</vt:lpstr>
      <vt:lpstr>In-Depth: The Region Proposal Network (RPN)</vt:lpstr>
      <vt:lpstr>Deep dive into its architecture</vt:lpstr>
      <vt:lpstr> Training Strategy &amp; Multi-Task Loss</vt:lpstr>
      <vt:lpstr>Training Details</vt:lpstr>
      <vt:lpstr>Experimental Results from Original Paper</vt:lpstr>
      <vt:lpstr>Performance &amp; Real-World Impact</vt:lpstr>
      <vt:lpstr>Summary &amp; Key Takeaways</vt:lpstr>
      <vt:lpstr>Q&amp;A and Further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奕鹏 张</cp:lastModifiedBy>
  <cp:revision>9</cp:revision>
  <dcterms:modified xsi:type="dcterms:W3CDTF">2025-02-26T13:55:39Z</dcterms:modified>
</cp:coreProperties>
</file>